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media/image1.jpeg" ContentType="image/jpeg"/>
  <Override PartName="/ppt/media/image2.jpeg" ContentType="image/jpeg"/>
  <Override PartName="/ppt/theme/theme2.xml" ContentType="application/vnd.openxmlformats-officedocument.theme+xml"/>
  <Override PartName="/ppt/media/image3.jpeg" ContentType="image/jpeg"/>
  <Override PartName="/ppt/media/image4.jpeg" ContentType="image/jpeg"/>
  <Override PartName="/ppt/media/image5.jpeg" ContentType="image/jpeg"/>
</Types>
</file>

<file path=_rels/.rels><?xml version="1.0" encoding="UTF-8" standalone="yes"?><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Century Gothic"/>
        <a:ea typeface="Century Gothic"/>
        <a:cs typeface="Century Gothic"/>
        <a:sym typeface="Century Gothic"/>
      </a:defRPr>
    </a:lvl1pPr>
    <a:lvl2pPr marL="0" marR="0" indent="4572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Century Gothic"/>
        <a:ea typeface="Century Gothic"/>
        <a:cs typeface="Century Gothic"/>
        <a:sym typeface="Century Gothic"/>
      </a:defRPr>
    </a:lvl2pPr>
    <a:lvl3pPr marL="0" marR="0" indent="9144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Century Gothic"/>
        <a:ea typeface="Century Gothic"/>
        <a:cs typeface="Century Gothic"/>
        <a:sym typeface="Century Gothic"/>
      </a:defRPr>
    </a:lvl3pPr>
    <a:lvl4pPr marL="0" marR="0" indent="13716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Century Gothic"/>
        <a:ea typeface="Century Gothic"/>
        <a:cs typeface="Century Gothic"/>
        <a:sym typeface="Century Gothic"/>
      </a:defRPr>
    </a:lvl4pPr>
    <a:lvl5pPr marL="0" marR="0" indent="18288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Century Gothic"/>
        <a:ea typeface="Century Gothic"/>
        <a:cs typeface="Century Gothic"/>
        <a:sym typeface="Century Gothic"/>
      </a:defRPr>
    </a:lvl5pPr>
    <a:lvl6pPr marL="0" marR="0" indent="22860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Century Gothic"/>
        <a:ea typeface="Century Gothic"/>
        <a:cs typeface="Century Gothic"/>
        <a:sym typeface="Century Gothic"/>
      </a:defRPr>
    </a:lvl6pPr>
    <a:lvl7pPr marL="0" marR="0" indent="27432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Century Gothic"/>
        <a:ea typeface="Century Gothic"/>
        <a:cs typeface="Century Gothic"/>
        <a:sym typeface="Century Gothic"/>
      </a:defRPr>
    </a:lvl7pPr>
    <a:lvl8pPr marL="0" marR="0" indent="32004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Century Gothic"/>
        <a:ea typeface="Century Gothic"/>
        <a:cs typeface="Century Gothic"/>
        <a:sym typeface="Century Gothic"/>
      </a:defRPr>
    </a:lvl8pPr>
    <a:lvl9pPr marL="0" marR="0" indent="36576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Century Gothic"/>
        <a:ea typeface="Century Gothic"/>
        <a:cs typeface="Century Gothic"/>
        <a:sym typeface="Century Gothic"/>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file>

<file path=ppt/presProps.xml><?xml version="1.0" encoding="utf-8"?>
<p:presentationPr xmlns:a="http://schemas.openxmlformats.org/drawingml/2006/main" xmlns:r="http://schemas.openxmlformats.org/officeDocument/2006/relationships" xmlns:p="http://schemas.openxmlformats.org/presentationml/2006/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
          <a:latin typeface="Century Gothic"/>
          <a:ea typeface="Century Gothic"/>
          <a:cs typeface="Century Gothic"/>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DD4EA"/>
          </a:solidFill>
        </a:fill>
      </a:tcStyle>
    </a:wholeTbl>
    <a:band2H>
      <a:tcTxStyle b="def" i="def"/>
      <a:tcStyle>
        <a:tcBdr/>
        <a:fill>
          <a:solidFill>
            <a:srgbClr val="E8EBF5"/>
          </a:solidFill>
        </a:fill>
      </a:tcStyle>
    </a:band2H>
    <a:firstCol>
      <a:tcTxStyle b="on" i="off">
        <a:font>
          <a:latin typeface="Century Gothic"/>
          <a:ea typeface="Century Gothic"/>
          <a:cs typeface="Century Gothic"/>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entury Gothic"/>
          <a:ea typeface="Century Gothic"/>
          <a:cs typeface="Century Gothic"/>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entury Gothic"/>
          <a:ea typeface="Century Gothic"/>
          <a:cs typeface="Century Gothic"/>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entury Gothic"/>
          <a:ea typeface="Century Gothic"/>
          <a:cs typeface="Century Gothic"/>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E0E0E0"/>
          </a:solidFill>
        </a:fill>
      </a:tcStyle>
    </a:wholeTbl>
    <a:band2H>
      <a:tcTxStyle b="def" i="def"/>
      <a:tcStyle>
        <a:tcBdr/>
        <a:fill>
          <a:solidFill>
            <a:srgbClr val="F0F0F0"/>
          </a:solidFill>
        </a:fill>
      </a:tcStyle>
    </a:band2H>
    <a:firstCol>
      <a:tcTxStyle b="on" i="off">
        <a:font>
          <a:latin typeface="Century Gothic"/>
          <a:ea typeface="Century Gothic"/>
          <a:cs typeface="Century Gothic"/>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entury Gothic"/>
          <a:ea typeface="Century Gothic"/>
          <a:cs typeface="Century Gothic"/>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entury Gothic"/>
          <a:ea typeface="Century Gothic"/>
          <a:cs typeface="Century Gothic"/>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entury Gothic"/>
          <a:ea typeface="Century Gothic"/>
          <a:cs typeface="Century Gothic"/>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b="def" i="def"/>
      <a:tcStyle>
        <a:tcBdr/>
        <a:fill>
          <a:solidFill>
            <a:srgbClr val="EBF1E8"/>
          </a:solidFill>
        </a:fill>
      </a:tcStyle>
    </a:band2H>
    <a:firstCol>
      <a:tcTxStyle b="on" i="off">
        <a:font>
          <a:latin typeface="Century Gothic"/>
          <a:ea typeface="Century Gothic"/>
          <a:cs typeface="Century Gothic"/>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entury Gothic"/>
          <a:ea typeface="Century Gothic"/>
          <a:cs typeface="Century Gothic"/>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entury Gothic"/>
          <a:ea typeface="Century Gothic"/>
          <a:cs typeface="Century Gothic"/>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entury Gothic"/>
          <a:ea typeface="Century Gothic"/>
          <a:cs typeface="Century Gothic"/>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b="def" i="def"/>
      <a:tcStyle>
        <a:tcBdr/>
        <a:fill>
          <a:solidFill>
            <a:srgbClr val="FFFFFF"/>
          </a:solidFill>
        </a:fill>
      </a:tcStyle>
    </a:band2H>
    <a:firstCol>
      <a:tcTxStyle b="on" i="off">
        <a:font>
          <a:latin typeface="Century Gothic"/>
          <a:ea typeface="Century Gothic"/>
          <a:cs typeface="Century Gothic"/>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entury Gothic"/>
          <a:ea typeface="Century Gothic"/>
          <a:cs typeface="Century Gothic"/>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entury Gothic"/>
          <a:ea typeface="Century Gothic"/>
          <a:cs typeface="Century Gothic"/>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entury Gothic"/>
          <a:ea typeface="Century Gothic"/>
          <a:cs typeface="Century Gothic"/>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b="def" i="def"/>
      <a:tcStyle>
        <a:tcBdr/>
        <a:fill>
          <a:solidFill>
            <a:srgbClr val="E6E6E6"/>
          </a:solidFill>
        </a:fill>
      </a:tcStyle>
    </a:band2H>
    <a:firstCol>
      <a:tcTxStyle b="on" i="off">
        <a:font>
          <a:latin typeface="Century Gothic"/>
          <a:ea typeface="Century Gothic"/>
          <a:cs typeface="Century Gothic"/>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entury Gothic"/>
          <a:ea typeface="Century Gothic"/>
          <a:cs typeface="Century Gothic"/>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entury Gothic"/>
          <a:ea typeface="Century Gothic"/>
          <a:cs typeface="Century Gothic"/>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Century Gothic"/>
          <a:ea typeface="Century Gothic"/>
          <a:cs typeface="Century Gothic"/>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b="def" i="def"/>
      <a:tcStyle>
        <a:tcBdr/>
        <a:fill>
          <a:solidFill>
            <a:srgbClr val="FFFFFF"/>
          </a:solidFill>
        </a:fill>
      </a:tcStyle>
    </a:band2H>
    <a:firstCol>
      <a:tcTxStyle b="on" i="off">
        <a:font>
          <a:latin typeface="Century Gothic"/>
          <a:ea typeface="Century Gothic"/>
          <a:cs typeface="Century Gothic"/>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entury Gothic"/>
          <a:ea typeface="Century Gothic"/>
          <a:cs typeface="Century Gothic"/>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entury Gothic"/>
          <a:ea typeface="Century Gothic"/>
          <a:cs typeface="Century Gothic"/>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showComments="1"/>
</file>

<file path=ppt/_rels/presentation.xml.rels><?xml version="1.0" encoding="UTF-8" standalone="yes"?><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s>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Shape 38"/>
          <p:cNvSpPr/>
          <p:nvPr>
            <p:ph type="sldImg"/>
          </p:nvPr>
        </p:nvSpPr>
        <p:spPr>
          <a:xfrm>
            <a:off x="1143000" y="685800"/>
            <a:ext cx="4572000" cy="3429000"/>
          </a:xfrm>
          <a:prstGeom prst="rect">
            <a:avLst/>
          </a:prstGeom>
        </p:spPr>
        <p:txBody>
          <a:bodyPr/>
          <a:lstStyle/>
          <a:p>
            <a:pPr/>
          </a:p>
        </p:txBody>
      </p:sp>
      <p:sp>
        <p:nvSpPr>
          <p:cNvPr id="39" name="Shape 39"/>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latinLnBrk="0">
      <a:defRPr sz="1200">
        <a:latin typeface="+mj-lt"/>
        <a:ea typeface="+mj-ea"/>
        <a:cs typeface="+mj-cs"/>
        <a:sym typeface="游ゴシック"/>
      </a:defRPr>
    </a:lvl1pPr>
    <a:lvl2pPr indent="228600" latinLnBrk="0">
      <a:defRPr sz="1200">
        <a:latin typeface="+mj-lt"/>
        <a:ea typeface="+mj-ea"/>
        <a:cs typeface="+mj-cs"/>
        <a:sym typeface="游ゴシック"/>
      </a:defRPr>
    </a:lvl2pPr>
    <a:lvl3pPr indent="457200" latinLnBrk="0">
      <a:defRPr sz="1200">
        <a:latin typeface="+mj-lt"/>
        <a:ea typeface="+mj-ea"/>
        <a:cs typeface="+mj-cs"/>
        <a:sym typeface="游ゴシック"/>
      </a:defRPr>
    </a:lvl3pPr>
    <a:lvl4pPr indent="685800" latinLnBrk="0">
      <a:defRPr sz="1200">
        <a:latin typeface="+mj-lt"/>
        <a:ea typeface="+mj-ea"/>
        <a:cs typeface="+mj-cs"/>
        <a:sym typeface="游ゴシック"/>
      </a:defRPr>
    </a:lvl4pPr>
    <a:lvl5pPr indent="914400" latinLnBrk="0">
      <a:defRPr sz="1200">
        <a:latin typeface="+mj-lt"/>
        <a:ea typeface="+mj-ea"/>
        <a:cs typeface="+mj-cs"/>
        <a:sym typeface="游ゴシック"/>
      </a:defRPr>
    </a:lvl5pPr>
    <a:lvl6pPr indent="1143000" latinLnBrk="0">
      <a:defRPr sz="1200">
        <a:latin typeface="+mj-lt"/>
        <a:ea typeface="+mj-ea"/>
        <a:cs typeface="+mj-cs"/>
        <a:sym typeface="游ゴシック"/>
      </a:defRPr>
    </a:lvl6pPr>
    <a:lvl7pPr indent="1371600" latinLnBrk="0">
      <a:defRPr sz="1200">
        <a:latin typeface="+mj-lt"/>
        <a:ea typeface="+mj-ea"/>
        <a:cs typeface="+mj-cs"/>
        <a:sym typeface="游ゴシック"/>
      </a:defRPr>
    </a:lvl7pPr>
    <a:lvl8pPr indent="1600200" latinLnBrk="0">
      <a:defRPr sz="1200">
        <a:latin typeface="+mj-lt"/>
        <a:ea typeface="+mj-ea"/>
        <a:cs typeface="+mj-cs"/>
        <a:sym typeface="游ゴシック"/>
      </a:defRPr>
    </a:lvl8pPr>
    <a:lvl9pPr indent="1828800" latinLnBrk="0">
      <a:defRPr sz="1200">
        <a:latin typeface="+mj-lt"/>
        <a:ea typeface="+mj-ea"/>
        <a:cs typeface="+mj-cs"/>
        <a:sym typeface="游ゴシック"/>
      </a:defRPr>
    </a:lvl9pPr>
  </p:notesStyle>
</p:notesMaster>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showMasterSp="1" showMasterPhAnim="1">
  <p:cSld name="タイトル スライド">
    <p:spTree>
      <p:nvGrpSpPr>
        <p:cNvPr id="1" name=""/>
        <p:cNvGrpSpPr/>
        <p:nvPr/>
      </p:nvGrpSpPr>
      <p:grpSpPr>
        <a:xfrm>
          <a:off x="0" y="0"/>
          <a:ext cx="0" cy="0"/>
          <a:chOff x="0" y="0"/>
          <a:chExt cx="0" cy="0"/>
        </a:xfrm>
      </p:grpSpPr>
      <p:pic>
        <p:nvPicPr>
          <p:cNvPr id="11" name="image1.jpg"/>
          <p:cNvPicPr>
            <a:picLocks noChangeAspect="1"/>
          </p:cNvPicPr>
          <p:nvPr/>
        </p:nvPicPr>
        <p:blipFill>
          <a:blip r:embed="rId2">
            <a:extLst/>
          </a:blip>
          <a:stretch>
            <a:fillRect/>
          </a:stretch>
        </p:blipFill>
        <p:spPr>
          <a:xfrm>
            <a:off x="0" y="0"/>
            <a:ext cx="12192000" cy="6858000"/>
          </a:xfrm>
          <a:prstGeom prst="rect">
            <a:avLst/>
          </a:prstGeom>
          <a:ln w="12700">
            <a:miter lim="400000"/>
          </a:ln>
        </p:spPr>
      </p:pic>
      <p:sp>
        <p:nvSpPr>
          <p:cNvPr id="12" name="Shape 12"/>
          <p:cNvSpPr/>
          <p:nvPr>
            <p:ph type="title"/>
          </p:nvPr>
        </p:nvSpPr>
        <p:spPr>
          <a:xfrm>
            <a:off x="2654300" y="1893135"/>
            <a:ext cx="6883400" cy="893764"/>
          </a:xfrm>
          <a:prstGeom prst="rect">
            <a:avLst/>
          </a:prstGeom>
        </p:spPr>
        <p:txBody>
          <a:bodyPr anchor="b"/>
          <a:lstStyle>
            <a:lvl1pPr>
              <a:defRPr b="1" sz="4000">
                <a:solidFill>
                  <a:srgbClr val="8D8D8D"/>
                </a:solidFill>
              </a:defRPr>
            </a:lvl1pPr>
          </a:lstStyle>
          <a:p>
            <a:pPr/>
            <a:r>
              <a:t>タイトルテキスト</a:t>
            </a:r>
          </a:p>
        </p:txBody>
      </p:sp>
      <p:sp>
        <p:nvSpPr>
          <p:cNvPr id="13" name="Shape 13"/>
          <p:cNvSpPr/>
          <p:nvPr>
            <p:ph type="body" sz="quarter" idx="1"/>
          </p:nvPr>
        </p:nvSpPr>
        <p:spPr>
          <a:xfrm>
            <a:off x="2654300" y="1735575"/>
            <a:ext cx="6883400" cy="315118"/>
          </a:xfrm>
          <a:prstGeom prst="rect">
            <a:avLst/>
          </a:prstGeom>
        </p:spPr>
        <p:txBody>
          <a:bodyPr anchor="ctr"/>
          <a:lstStyle>
            <a:lvl1pPr marL="0" indent="0">
              <a:buSzTx/>
              <a:buFontTx/>
              <a:buNone/>
              <a:defRPr sz="1600">
                <a:solidFill>
                  <a:srgbClr val="8D8D8D"/>
                </a:solidFill>
              </a:defRPr>
            </a:lvl1pPr>
            <a:lvl2pPr marL="0" indent="457200">
              <a:buSzTx/>
              <a:buFontTx/>
              <a:buNone/>
              <a:defRPr sz="1600">
                <a:solidFill>
                  <a:srgbClr val="8D8D8D"/>
                </a:solidFill>
              </a:defRPr>
            </a:lvl2pPr>
            <a:lvl3pPr marL="0" indent="914400">
              <a:buSzTx/>
              <a:buFontTx/>
              <a:buNone/>
              <a:defRPr sz="1600">
                <a:solidFill>
                  <a:srgbClr val="8D8D8D"/>
                </a:solidFill>
              </a:defRPr>
            </a:lvl3pPr>
            <a:lvl4pPr marL="0" indent="1371600">
              <a:buSzTx/>
              <a:buFontTx/>
              <a:buNone/>
              <a:defRPr sz="1600">
                <a:solidFill>
                  <a:srgbClr val="8D8D8D"/>
                </a:solidFill>
              </a:defRPr>
            </a:lvl4pPr>
            <a:lvl5pPr marL="0" indent="1828800">
              <a:buSzTx/>
              <a:buFontTx/>
              <a:buNone/>
              <a:defRPr sz="1600">
                <a:solidFill>
                  <a:srgbClr val="8D8D8D"/>
                </a:solidFill>
              </a:defRPr>
            </a:lvl5pPr>
          </a:lstStyle>
          <a:p>
            <a:pPr/>
            <a:r>
              <a:t>本文レベル1</a:t>
            </a:r>
          </a:p>
          <a:p>
            <a:pPr lvl="1"/>
            <a:r>
              <a:t>本文レベル2</a:t>
            </a:r>
          </a:p>
          <a:p>
            <a:pPr lvl="2"/>
            <a:r>
              <a:t>本文レベル3</a:t>
            </a:r>
          </a:p>
          <a:p>
            <a:pPr lvl="3"/>
            <a:r>
              <a:t>本文レベル4</a:t>
            </a:r>
          </a:p>
          <a:p>
            <a:pPr lvl="4"/>
            <a:r>
              <a:t>本文レベル 5</a:t>
            </a:r>
          </a:p>
        </p:txBody>
      </p:sp>
      <p:sp>
        <p:nvSpPr>
          <p:cNvPr id="14" name="Shape 14"/>
          <p:cNvSpPr/>
          <p:nvPr/>
        </p:nvSpPr>
        <p:spPr>
          <a:xfrm>
            <a:off x="11066688" y="6578683"/>
            <a:ext cx="1023713" cy="24384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p>
            <a:pPr algn="r">
              <a:defRPr sz="1000">
                <a:solidFill>
                  <a:srgbClr val="8D8D8D"/>
                </a:solidFill>
              </a:defRPr>
            </a:pPr>
            <a:r>
              <a:t>©2019 </a:t>
            </a:r>
            <a:r>
              <a:rPr>
                <a:latin typeface="メイリオ"/>
                <a:ea typeface="メイリオ"/>
                <a:cs typeface="メイリオ"/>
                <a:sym typeface="メイリオ"/>
              </a:rPr>
              <a:t>クラレボ</a:t>
            </a:r>
          </a:p>
        </p:txBody>
      </p:sp>
      <p:sp>
        <p:nvSpPr>
          <p:cNvPr id="15" name="Shape 15"/>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type="tx" showMasterSp="1" showMasterPhAnim="1">
  <p:cSld name="白紙">
    <p:spTree>
      <p:nvGrpSpPr>
        <p:cNvPr id="1" name=""/>
        <p:cNvGrpSpPr/>
        <p:nvPr/>
      </p:nvGrpSpPr>
      <p:grpSpPr>
        <a:xfrm>
          <a:off x="0" y="0"/>
          <a:ext cx="0" cy="0"/>
          <a:chOff x="0" y="0"/>
          <a:chExt cx="0" cy="0"/>
        </a:xfrm>
      </p:grpSpPr>
      <p:pic>
        <p:nvPicPr>
          <p:cNvPr id="22" name="image2.jpg"/>
          <p:cNvPicPr>
            <a:picLocks noChangeAspect="1"/>
          </p:cNvPicPr>
          <p:nvPr/>
        </p:nvPicPr>
        <p:blipFill>
          <a:blip r:embed="rId2">
            <a:extLst/>
          </a:blip>
          <a:stretch>
            <a:fillRect/>
          </a:stretch>
        </p:blipFill>
        <p:spPr>
          <a:xfrm>
            <a:off x="269" y="0"/>
            <a:ext cx="12191463" cy="6858000"/>
          </a:xfrm>
          <a:prstGeom prst="rect">
            <a:avLst/>
          </a:prstGeom>
          <a:ln w="12700">
            <a:miter lim="400000"/>
          </a:ln>
        </p:spPr>
      </p:pic>
      <p:sp>
        <p:nvSpPr>
          <p:cNvPr id="23" name="Shape 23"/>
          <p:cNvSpPr/>
          <p:nvPr>
            <p:ph type="sldNum" sz="quarter" idx="2"/>
          </p:nvPr>
        </p:nvSpPr>
        <p:spPr>
          <a:xfrm>
            <a:off x="11815554" y="6326505"/>
            <a:ext cx="274846" cy="281941"/>
          </a:xfrm>
          <a:prstGeom prst="rect">
            <a:avLst/>
          </a:prstGeom>
        </p:spPr>
        <p:txBody>
          <a:bodyPr/>
          <a:lstStyle>
            <a:lvl1pPr>
              <a:defRPr b="1"/>
            </a:lvl1pPr>
          </a:lstStyle>
          <a:p>
            <a:pPr/>
            <a:fld id="{86CB4B4D-7CA3-9044-876B-883B54F8677D}" type="slidenum"/>
          </a:p>
        </p:txBody>
      </p:sp>
      <p:sp>
        <p:nvSpPr>
          <p:cNvPr id="24" name="Shape 24"/>
          <p:cNvSpPr/>
          <p:nvPr>
            <p:ph type="title"/>
          </p:nvPr>
        </p:nvSpPr>
        <p:spPr>
          <a:xfrm>
            <a:off x="165100" y="139700"/>
            <a:ext cx="4419600" cy="406400"/>
          </a:xfrm>
          <a:prstGeom prst="rect">
            <a:avLst/>
          </a:prstGeom>
        </p:spPr>
        <p:txBody>
          <a:bodyPr/>
          <a:lstStyle>
            <a:lvl1pPr>
              <a:defRPr b="1" sz="2000">
                <a:solidFill>
                  <a:srgbClr val="F2F2F2"/>
                </a:solidFill>
              </a:defRPr>
            </a:lvl1pPr>
          </a:lstStyle>
          <a:p>
            <a:pPr/>
            <a:r>
              <a:t>タイトルテキスト</a:t>
            </a:r>
          </a:p>
        </p:txBody>
      </p:sp>
      <p:sp>
        <p:nvSpPr>
          <p:cNvPr id="25" name="Shape 25"/>
          <p:cNvSpPr/>
          <p:nvPr/>
        </p:nvSpPr>
        <p:spPr>
          <a:xfrm>
            <a:off x="11066688" y="6578683"/>
            <a:ext cx="1023713" cy="24384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p>
            <a:pPr algn="r">
              <a:defRPr sz="1000">
                <a:solidFill>
                  <a:srgbClr val="8D8D8D"/>
                </a:solidFill>
              </a:defRPr>
            </a:pPr>
            <a:r>
              <a:t>©2019 </a:t>
            </a:r>
            <a:r>
              <a:rPr>
                <a:latin typeface="メイリオ"/>
                <a:ea typeface="メイリオ"/>
                <a:cs typeface="メイリオ"/>
                <a:sym typeface="メイリオ"/>
              </a:rPr>
              <a:t>クラレボ</a:t>
            </a:r>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type="tx" showMasterSp="1" showMasterPhAnim="1">
  <p:cSld name="1_白紙">
    <p:spTree>
      <p:nvGrpSpPr>
        <p:cNvPr id="1" name=""/>
        <p:cNvGrpSpPr/>
        <p:nvPr/>
      </p:nvGrpSpPr>
      <p:grpSpPr>
        <a:xfrm>
          <a:off x="0" y="0"/>
          <a:ext cx="0" cy="0"/>
          <a:chOff x="0" y="0"/>
          <a:chExt cx="0" cy="0"/>
        </a:xfrm>
      </p:grpSpPr>
      <p:sp>
        <p:nvSpPr>
          <p:cNvPr id="32" name="Shape 32"/>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standalone="yes"?><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p:bgPr>
    </p:bg>
    <p:spTree>
      <p:nvGrpSpPr>
        <p:cNvPr id="1" name=""/>
        <p:cNvGrpSpPr/>
        <p:nvPr/>
      </p:nvGrpSpPr>
      <p:grpSpPr>
        <a:xfrm>
          <a:off x="0" y="0"/>
          <a:ext cx="0" cy="0"/>
          <a:chOff x="0" y="0"/>
          <a:chExt cx="0" cy="0"/>
        </a:xfrm>
      </p:grpSpPr>
      <p:sp>
        <p:nvSpPr>
          <p:cNvPr id="2" name="Shape 2"/>
          <p:cNvSpPr/>
          <p:nvPr>
            <p:ph type="title"/>
          </p:nvPr>
        </p:nvSpPr>
        <p:spPr>
          <a:xfrm>
            <a:off x="609600" y="92074"/>
            <a:ext cx="10972800" cy="1508126"/>
          </a:xfrm>
          <a:prstGeom prst="rect">
            <a:avLst/>
          </a:prstGeom>
          <a:ln w="12700">
            <a:miter lim="400000"/>
          </a:ln>
          <a:extLst>
            <a:ext uri="{C572A759-6A51-4108-AA02-DFA0A04FC94B}">
              <ma14:wrappingTextBoxFlag xmlns:ma14="http://schemas.microsoft.com/office/mac/drawingml/2011/main" val="1"/>
            </a:ext>
          </a:extLst>
        </p:spPr>
        <p:txBody>
          <a:bodyPr lIns="45719" rIns="45719" anchor="ctr">
            <a:normAutofit fontScale="100000" lnSpcReduction="0"/>
          </a:bodyPr>
          <a:lstStyle/>
          <a:p>
            <a:pPr/>
            <a:r>
              <a:t>タイトルテキスト</a:t>
            </a:r>
          </a:p>
        </p:txBody>
      </p:sp>
      <p:sp>
        <p:nvSpPr>
          <p:cNvPr id="3" name="Shape 3"/>
          <p:cNvSpPr/>
          <p:nvPr>
            <p:ph type="body" idx="1"/>
          </p:nvPr>
        </p:nvSpPr>
        <p:spPr>
          <a:xfrm>
            <a:off x="609600" y="1600200"/>
            <a:ext cx="10972800" cy="5257800"/>
          </a:xfrm>
          <a:prstGeom prst="rect">
            <a:avLst/>
          </a:prstGeom>
          <a:ln w="12700">
            <a:miter lim="400000"/>
          </a:ln>
          <a:extLst>
            <a:ext uri="{C572A759-6A51-4108-AA02-DFA0A04FC94B}">
              <ma14:wrappingTextBoxFlag xmlns:ma14="http://schemas.microsoft.com/office/mac/drawingml/2011/main" val="1"/>
            </a:ext>
          </a:extLst>
        </p:spPr>
        <p:txBody>
          <a:bodyPr lIns="45719" rIns="45719">
            <a:normAutofit fontScale="100000" lnSpcReduction="0"/>
          </a:bodyPr>
          <a:lstStyle/>
          <a:p>
            <a:pPr/>
            <a:r>
              <a:t>本文レベル1</a:t>
            </a:r>
          </a:p>
          <a:p>
            <a:pPr lvl="1"/>
            <a:r>
              <a:t>本文レベル2</a:t>
            </a:r>
          </a:p>
          <a:p>
            <a:pPr lvl="2"/>
            <a:r>
              <a:t>本文レベル3</a:t>
            </a:r>
          </a:p>
          <a:p>
            <a:pPr lvl="3"/>
            <a:r>
              <a:t>本文レベル4</a:t>
            </a:r>
          </a:p>
          <a:p>
            <a:pPr lvl="4"/>
            <a:r>
              <a:t>本文レベル 5</a:t>
            </a:r>
          </a:p>
        </p:txBody>
      </p:sp>
      <p:sp>
        <p:nvSpPr>
          <p:cNvPr id="4" name="Shape 4"/>
          <p:cNvSpPr/>
          <p:nvPr>
            <p:ph type="sldNum" sz="quarter" idx="2"/>
          </p:nvPr>
        </p:nvSpPr>
        <p:spPr>
          <a:xfrm>
            <a:off x="5892800" y="6172200"/>
            <a:ext cx="2844800" cy="368301"/>
          </a:xfrm>
          <a:prstGeom prst="rect">
            <a:avLst/>
          </a:prstGeom>
          <a:ln w="12700">
            <a:miter lim="400000"/>
          </a:ln>
        </p:spPr>
        <p:txBody>
          <a:bodyPr wrap="none" lIns="45719" rIns="45719" anchor="ctr">
            <a:spAutoFit/>
          </a:bodyPr>
          <a:lstStyle>
            <a:lvl1pPr algn="r">
              <a:defRPr sz="1200">
                <a:solidFill>
                  <a:srgbClr val="888888"/>
                </a:solidFill>
              </a:defRPr>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Lst>
  <p:transition xmlns:p14="http://schemas.microsoft.com/office/powerpoint/2010/main" spd="med" advClick="1"/>
  <p:txStyles>
    <p:titleStyle>
      <a:lvl1pPr marL="0" marR="0" indent="0" algn="l" defTabSz="914400" rtl="0" latinLnBrk="0">
        <a:lnSpc>
          <a:spcPct val="90000"/>
        </a:lnSpc>
        <a:spcBef>
          <a:spcPts val="0"/>
        </a:spcBef>
        <a:spcAft>
          <a:spcPts val="0"/>
        </a:spcAft>
        <a:buClrTx/>
        <a:buSzTx/>
        <a:buFontTx/>
        <a:buNone/>
        <a:tabLst/>
        <a:defRPr b="0" baseline="0" cap="none" i="0" spc="0" strike="noStrike" sz="4400" u="none">
          <a:ln>
            <a:noFill/>
          </a:ln>
          <a:solidFill>
            <a:srgbClr val="000000"/>
          </a:solidFill>
          <a:uFillTx/>
          <a:latin typeface="Century Gothic"/>
          <a:ea typeface="Century Gothic"/>
          <a:cs typeface="Century Gothic"/>
          <a:sym typeface="Century Gothic"/>
        </a:defRPr>
      </a:lvl1pPr>
      <a:lvl2pPr marL="0" marR="0" indent="0" algn="l" defTabSz="914400" rtl="0" latinLnBrk="0">
        <a:lnSpc>
          <a:spcPct val="90000"/>
        </a:lnSpc>
        <a:spcBef>
          <a:spcPts val="0"/>
        </a:spcBef>
        <a:spcAft>
          <a:spcPts val="0"/>
        </a:spcAft>
        <a:buClrTx/>
        <a:buSzTx/>
        <a:buFontTx/>
        <a:buNone/>
        <a:tabLst/>
        <a:defRPr b="0" baseline="0" cap="none" i="0" spc="0" strike="noStrike" sz="4400" u="none">
          <a:ln>
            <a:noFill/>
          </a:ln>
          <a:solidFill>
            <a:srgbClr val="000000"/>
          </a:solidFill>
          <a:uFillTx/>
          <a:latin typeface="Century Gothic"/>
          <a:ea typeface="Century Gothic"/>
          <a:cs typeface="Century Gothic"/>
          <a:sym typeface="Century Gothic"/>
        </a:defRPr>
      </a:lvl2pPr>
      <a:lvl3pPr marL="0" marR="0" indent="0" algn="l" defTabSz="914400" rtl="0" latinLnBrk="0">
        <a:lnSpc>
          <a:spcPct val="90000"/>
        </a:lnSpc>
        <a:spcBef>
          <a:spcPts val="0"/>
        </a:spcBef>
        <a:spcAft>
          <a:spcPts val="0"/>
        </a:spcAft>
        <a:buClrTx/>
        <a:buSzTx/>
        <a:buFontTx/>
        <a:buNone/>
        <a:tabLst/>
        <a:defRPr b="0" baseline="0" cap="none" i="0" spc="0" strike="noStrike" sz="4400" u="none">
          <a:ln>
            <a:noFill/>
          </a:ln>
          <a:solidFill>
            <a:srgbClr val="000000"/>
          </a:solidFill>
          <a:uFillTx/>
          <a:latin typeface="Century Gothic"/>
          <a:ea typeface="Century Gothic"/>
          <a:cs typeface="Century Gothic"/>
          <a:sym typeface="Century Gothic"/>
        </a:defRPr>
      </a:lvl3pPr>
      <a:lvl4pPr marL="0" marR="0" indent="0" algn="l" defTabSz="914400" rtl="0" latinLnBrk="0">
        <a:lnSpc>
          <a:spcPct val="90000"/>
        </a:lnSpc>
        <a:spcBef>
          <a:spcPts val="0"/>
        </a:spcBef>
        <a:spcAft>
          <a:spcPts val="0"/>
        </a:spcAft>
        <a:buClrTx/>
        <a:buSzTx/>
        <a:buFontTx/>
        <a:buNone/>
        <a:tabLst/>
        <a:defRPr b="0" baseline="0" cap="none" i="0" spc="0" strike="noStrike" sz="4400" u="none">
          <a:ln>
            <a:noFill/>
          </a:ln>
          <a:solidFill>
            <a:srgbClr val="000000"/>
          </a:solidFill>
          <a:uFillTx/>
          <a:latin typeface="Century Gothic"/>
          <a:ea typeface="Century Gothic"/>
          <a:cs typeface="Century Gothic"/>
          <a:sym typeface="Century Gothic"/>
        </a:defRPr>
      </a:lvl4pPr>
      <a:lvl5pPr marL="0" marR="0" indent="0" algn="l" defTabSz="914400" rtl="0" latinLnBrk="0">
        <a:lnSpc>
          <a:spcPct val="90000"/>
        </a:lnSpc>
        <a:spcBef>
          <a:spcPts val="0"/>
        </a:spcBef>
        <a:spcAft>
          <a:spcPts val="0"/>
        </a:spcAft>
        <a:buClrTx/>
        <a:buSzTx/>
        <a:buFontTx/>
        <a:buNone/>
        <a:tabLst/>
        <a:defRPr b="0" baseline="0" cap="none" i="0" spc="0" strike="noStrike" sz="4400" u="none">
          <a:ln>
            <a:noFill/>
          </a:ln>
          <a:solidFill>
            <a:srgbClr val="000000"/>
          </a:solidFill>
          <a:uFillTx/>
          <a:latin typeface="Century Gothic"/>
          <a:ea typeface="Century Gothic"/>
          <a:cs typeface="Century Gothic"/>
          <a:sym typeface="Century Gothic"/>
        </a:defRPr>
      </a:lvl5pPr>
      <a:lvl6pPr marL="0" marR="0" indent="0" algn="l" defTabSz="914400" rtl="0" latinLnBrk="0">
        <a:lnSpc>
          <a:spcPct val="90000"/>
        </a:lnSpc>
        <a:spcBef>
          <a:spcPts val="0"/>
        </a:spcBef>
        <a:spcAft>
          <a:spcPts val="0"/>
        </a:spcAft>
        <a:buClrTx/>
        <a:buSzTx/>
        <a:buFontTx/>
        <a:buNone/>
        <a:tabLst/>
        <a:defRPr b="0" baseline="0" cap="none" i="0" spc="0" strike="noStrike" sz="4400" u="none">
          <a:ln>
            <a:noFill/>
          </a:ln>
          <a:solidFill>
            <a:srgbClr val="000000"/>
          </a:solidFill>
          <a:uFillTx/>
          <a:latin typeface="Century Gothic"/>
          <a:ea typeface="Century Gothic"/>
          <a:cs typeface="Century Gothic"/>
          <a:sym typeface="Century Gothic"/>
        </a:defRPr>
      </a:lvl6pPr>
      <a:lvl7pPr marL="0" marR="0" indent="0" algn="l" defTabSz="914400" rtl="0" latinLnBrk="0">
        <a:lnSpc>
          <a:spcPct val="90000"/>
        </a:lnSpc>
        <a:spcBef>
          <a:spcPts val="0"/>
        </a:spcBef>
        <a:spcAft>
          <a:spcPts val="0"/>
        </a:spcAft>
        <a:buClrTx/>
        <a:buSzTx/>
        <a:buFontTx/>
        <a:buNone/>
        <a:tabLst/>
        <a:defRPr b="0" baseline="0" cap="none" i="0" spc="0" strike="noStrike" sz="4400" u="none">
          <a:ln>
            <a:noFill/>
          </a:ln>
          <a:solidFill>
            <a:srgbClr val="000000"/>
          </a:solidFill>
          <a:uFillTx/>
          <a:latin typeface="Century Gothic"/>
          <a:ea typeface="Century Gothic"/>
          <a:cs typeface="Century Gothic"/>
          <a:sym typeface="Century Gothic"/>
        </a:defRPr>
      </a:lvl7pPr>
      <a:lvl8pPr marL="0" marR="0" indent="0" algn="l" defTabSz="914400" rtl="0" latinLnBrk="0">
        <a:lnSpc>
          <a:spcPct val="90000"/>
        </a:lnSpc>
        <a:spcBef>
          <a:spcPts val="0"/>
        </a:spcBef>
        <a:spcAft>
          <a:spcPts val="0"/>
        </a:spcAft>
        <a:buClrTx/>
        <a:buSzTx/>
        <a:buFontTx/>
        <a:buNone/>
        <a:tabLst/>
        <a:defRPr b="0" baseline="0" cap="none" i="0" spc="0" strike="noStrike" sz="4400" u="none">
          <a:ln>
            <a:noFill/>
          </a:ln>
          <a:solidFill>
            <a:srgbClr val="000000"/>
          </a:solidFill>
          <a:uFillTx/>
          <a:latin typeface="Century Gothic"/>
          <a:ea typeface="Century Gothic"/>
          <a:cs typeface="Century Gothic"/>
          <a:sym typeface="Century Gothic"/>
        </a:defRPr>
      </a:lvl8pPr>
      <a:lvl9pPr marL="0" marR="0" indent="0" algn="l" defTabSz="914400" rtl="0" latinLnBrk="0">
        <a:lnSpc>
          <a:spcPct val="90000"/>
        </a:lnSpc>
        <a:spcBef>
          <a:spcPts val="0"/>
        </a:spcBef>
        <a:spcAft>
          <a:spcPts val="0"/>
        </a:spcAft>
        <a:buClrTx/>
        <a:buSzTx/>
        <a:buFontTx/>
        <a:buNone/>
        <a:tabLst/>
        <a:defRPr b="0" baseline="0" cap="none" i="0" spc="0" strike="noStrike" sz="4400" u="none">
          <a:ln>
            <a:noFill/>
          </a:ln>
          <a:solidFill>
            <a:srgbClr val="000000"/>
          </a:solidFill>
          <a:uFillTx/>
          <a:latin typeface="Century Gothic"/>
          <a:ea typeface="Century Gothic"/>
          <a:cs typeface="Century Gothic"/>
          <a:sym typeface="Century Gothic"/>
        </a:defRPr>
      </a:lvl9pPr>
    </p:titleStyle>
    <p:bodyStyle>
      <a:lvl1pPr marL="228600" marR="0" indent="-228600" algn="l" defTabSz="914400" rtl="0" latinLnBrk="0">
        <a:lnSpc>
          <a:spcPct val="90000"/>
        </a:lnSpc>
        <a:spcBef>
          <a:spcPts val="1000"/>
        </a:spcBef>
        <a:spcAft>
          <a:spcPts val="0"/>
        </a:spcAft>
        <a:buClrTx/>
        <a:buSzPct val="100000"/>
        <a:buFont typeface="Arial"/>
        <a:buChar char="•"/>
        <a:tabLst/>
        <a:defRPr b="0" baseline="0" cap="none" i="0" spc="0" strike="noStrike" sz="2800" u="none">
          <a:ln>
            <a:noFill/>
          </a:ln>
          <a:solidFill>
            <a:srgbClr val="000000"/>
          </a:solidFill>
          <a:uFillTx/>
          <a:latin typeface="Century Gothic"/>
          <a:ea typeface="Century Gothic"/>
          <a:cs typeface="Century Gothic"/>
          <a:sym typeface="Century Gothic"/>
        </a:defRPr>
      </a:lvl1pPr>
      <a:lvl2pPr marL="723900" marR="0" indent="-266700" algn="l" defTabSz="914400" rtl="0" latinLnBrk="0">
        <a:lnSpc>
          <a:spcPct val="90000"/>
        </a:lnSpc>
        <a:spcBef>
          <a:spcPts val="1000"/>
        </a:spcBef>
        <a:spcAft>
          <a:spcPts val="0"/>
        </a:spcAft>
        <a:buClrTx/>
        <a:buSzPct val="100000"/>
        <a:buFont typeface="Arial"/>
        <a:buChar char="•"/>
        <a:tabLst/>
        <a:defRPr b="0" baseline="0" cap="none" i="0" spc="0" strike="noStrike" sz="2800" u="none">
          <a:ln>
            <a:noFill/>
          </a:ln>
          <a:solidFill>
            <a:srgbClr val="000000"/>
          </a:solidFill>
          <a:uFillTx/>
          <a:latin typeface="Century Gothic"/>
          <a:ea typeface="Century Gothic"/>
          <a:cs typeface="Century Gothic"/>
          <a:sym typeface="Century Gothic"/>
        </a:defRPr>
      </a:lvl2pPr>
      <a:lvl3pPr marL="1234439" marR="0" indent="-320039" algn="l" defTabSz="914400" rtl="0" latinLnBrk="0">
        <a:lnSpc>
          <a:spcPct val="90000"/>
        </a:lnSpc>
        <a:spcBef>
          <a:spcPts val="1000"/>
        </a:spcBef>
        <a:spcAft>
          <a:spcPts val="0"/>
        </a:spcAft>
        <a:buClrTx/>
        <a:buSzPct val="100000"/>
        <a:buFont typeface="Arial"/>
        <a:buChar char="•"/>
        <a:tabLst/>
        <a:defRPr b="0" baseline="0" cap="none" i="0" spc="0" strike="noStrike" sz="2800" u="none">
          <a:ln>
            <a:noFill/>
          </a:ln>
          <a:solidFill>
            <a:srgbClr val="000000"/>
          </a:solidFill>
          <a:uFillTx/>
          <a:latin typeface="Century Gothic"/>
          <a:ea typeface="Century Gothic"/>
          <a:cs typeface="Century Gothic"/>
          <a:sym typeface="Century Gothic"/>
        </a:defRPr>
      </a:lvl3pPr>
      <a:lvl4pPr marL="1727200" marR="0" indent="-355600" algn="l" defTabSz="914400" rtl="0" latinLnBrk="0">
        <a:lnSpc>
          <a:spcPct val="90000"/>
        </a:lnSpc>
        <a:spcBef>
          <a:spcPts val="1000"/>
        </a:spcBef>
        <a:spcAft>
          <a:spcPts val="0"/>
        </a:spcAft>
        <a:buClrTx/>
        <a:buSzPct val="100000"/>
        <a:buFont typeface="Arial"/>
        <a:buChar char="•"/>
        <a:tabLst/>
        <a:defRPr b="0" baseline="0" cap="none" i="0" spc="0" strike="noStrike" sz="2800" u="none">
          <a:ln>
            <a:noFill/>
          </a:ln>
          <a:solidFill>
            <a:srgbClr val="000000"/>
          </a:solidFill>
          <a:uFillTx/>
          <a:latin typeface="Century Gothic"/>
          <a:ea typeface="Century Gothic"/>
          <a:cs typeface="Century Gothic"/>
          <a:sym typeface="Century Gothic"/>
        </a:defRPr>
      </a:lvl4pPr>
      <a:lvl5pPr marL="2184400" marR="0" indent="-355600" algn="l" defTabSz="914400" rtl="0" latinLnBrk="0">
        <a:lnSpc>
          <a:spcPct val="90000"/>
        </a:lnSpc>
        <a:spcBef>
          <a:spcPts val="1000"/>
        </a:spcBef>
        <a:spcAft>
          <a:spcPts val="0"/>
        </a:spcAft>
        <a:buClrTx/>
        <a:buSzPct val="100000"/>
        <a:buFont typeface="Arial"/>
        <a:buChar char="•"/>
        <a:tabLst/>
        <a:defRPr b="0" baseline="0" cap="none" i="0" spc="0" strike="noStrike" sz="2800" u="none">
          <a:ln>
            <a:noFill/>
          </a:ln>
          <a:solidFill>
            <a:srgbClr val="000000"/>
          </a:solidFill>
          <a:uFillTx/>
          <a:latin typeface="Century Gothic"/>
          <a:ea typeface="Century Gothic"/>
          <a:cs typeface="Century Gothic"/>
          <a:sym typeface="Century Gothic"/>
        </a:defRPr>
      </a:lvl5pPr>
      <a:lvl6pPr marL="2641600" marR="0" indent="-355600" algn="l" defTabSz="914400" rtl="0" latinLnBrk="0">
        <a:lnSpc>
          <a:spcPct val="90000"/>
        </a:lnSpc>
        <a:spcBef>
          <a:spcPts val="1000"/>
        </a:spcBef>
        <a:spcAft>
          <a:spcPts val="0"/>
        </a:spcAft>
        <a:buClrTx/>
        <a:buSzPct val="100000"/>
        <a:buFont typeface="Arial"/>
        <a:buChar char="•"/>
        <a:tabLst/>
        <a:defRPr b="0" baseline="0" cap="none" i="0" spc="0" strike="noStrike" sz="2800" u="none">
          <a:ln>
            <a:noFill/>
          </a:ln>
          <a:solidFill>
            <a:srgbClr val="000000"/>
          </a:solidFill>
          <a:uFillTx/>
          <a:latin typeface="Century Gothic"/>
          <a:ea typeface="Century Gothic"/>
          <a:cs typeface="Century Gothic"/>
          <a:sym typeface="Century Gothic"/>
        </a:defRPr>
      </a:lvl6pPr>
      <a:lvl7pPr marL="3098800" marR="0" indent="-355600" algn="l" defTabSz="914400" rtl="0" latinLnBrk="0">
        <a:lnSpc>
          <a:spcPct val="90000"/>
        </a:lnSpc>
        <a:spcBef>
          <a:spcPts val="1000"/>
        </a:spcBef>
        <a:spcAft>
          <a:spcPts val="0"/>
        </a:spcAft>
        <a:buClrTx/>
        <a:buSzPct val="100000"/>
        <a:buFont typeface="Arial"/>
        <a:buChar char="•"/>
        <a:tabLst/>
        <a:defRPr b="0" baseline="0" cap="none" i="0" spc="0" strike="noStrike" sz="2800" u="none">
          <a:ln>
            <a:noFill/>
          </a:ln>
          <a:solidFill>
            <a:srgbClr val="000000"/>
          </a:solidFill>
          <a:uFillTx/>
          <a:latin typeface="Century Gothic"/>
          <a:ea typeface="Century Gothic"/>
          <a:cs typeface="Century Gothic"/>
          <a:sym typeface="Century Gothic"/>
        </a:defRPr>
      </a:lvl7pPr>
      <a:lvl8pPr marL="3556000" marR="0" indent="-355600" algn="l" defTabSz="914400" rtl="0" latinLnBrk="0">
        <a:lnSpc>
          <a:spcPct val="90000"/>
        </a:lnSpc>
        <a:spcBef>
          <a:spcPts val="1000"/>
        </a:spcBef>
        <a:spcAft>
          <a:spcPts val="0"/>
        </a:spcAft>
        <a:buClrTx/>
        <a:buSzPct val="100000"/>
        <a:buFont typeface="Arial"/>
        <a:buChar char="•"/>
        <a:tabLst/>
        <a:defRPr b="0" baseline="0" cap="none" i="0" spc="0" strike="noStrike" sz="2800" u="none">
          <a:ln>
            <a:noFill/>
          </a:ln>
          <a:solidFill>
            <a:srgbClr val="000000"/>
          </a:solidFill>
          <a:uFillTx/>
          <a:latin typeface="Century Gothic"/>
          <a:ea typeface="Century Gothic"/>
          <a:cs typeface="Century Gothic"/>
          <a:sym typeface="Century Gothic"/>
        </a:defRPr>
      </a:lvl8pPr>
      <a:lvl9pPr marL="4013200" marR="0" indent="-355600" algn="l" defTabSz="914400" rtl="0" latinLnBrk="0">
        <a:lnSpc>
          <a:spcPct val="90000"/>
        </a:lnSpc>
        <a:spcBef>
          <a:spcPts val="1000"/>
        </a:spcBef>
        <a:spcAft>
          <a:spcPts val="0"/>
        </a:spcAft>
        <a:buClrTx/>
        <a:buSzPct val="100000"/>
        <a:buFont typeface="Arial"/>
        <a:buChar char="•"/>
        <a:tabLst/>
        <a:defRPr b="0" baseline="0" cap="none" i="0" spc="0" strike="noStrike" sz="2800" u="none">
          <a:ln>
            <a:noFill/>
          </a:ln>
          <a:solidFill>
            <a:srgbClr val="000000"/>
          </a:solidFill>
          <a:uFillTx/>
          <a:latin typeface="Century Gothic"/>
          <a:ea typeface="Century Gothic"/>
          <a:cs typeface="Century Gothic"/>
          <a:sym typeface="Century Gothic"/>
        </a:defRPr>
      </a:lvl9pPr>
    </p:bodyStyle>
    <p:otherStyle>
      <a:lvl1pPr marL="0" marR="0" indent="0" algn="r" defTabSz="914400" rtl="0"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Century Gothic"/>
        </a:defRPr>
      </a:lvl1pPr>
      <a:lvl2pPr marL="0" marR="0" indent="457200" algn="r" defTabSz="914400" rtl="0"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Century Gothic"/>
        </a:defRPr>
      </a:lvl2pPr>
      <a:lvl3pPr marL="0" marR="0" indent="914400" algn="r" defTabSz="914400" rtl="0"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Century Gothic"/>
        </a:defRPr>
      </a:lvl3pPr>
      <a:lvl4pPr marL="0" marR="0" indent="1371600" algn="r" defTabSz="914400" rtl="0"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Century Gothic"/>
        </a:defRPr>
      </a:lvl4pPr>
      <a:lvl5pPr marL="0" marR="0" indent="1828800" algn="r" defTabSz="914400" rtl="0"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Century Gothic"/>
        </a:defRPr>
      </a:lvl5pPr>
      <a:lvl6pPr marL="0" marR="0" indent="2286000" algn="r" defTabSz="914400" rtl="0"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Century Gothic"/>
        </a:defRPr>
      </a:lvl6pPr>
      <a:lvl7pPr marL="0" marR="0" indent="2743200" algn="r" defTabSz="914400" rtl="0"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Century Gothic"/>
        </a:defRPr>
      </a:lvl7pPr>
      <a:lvl8pPr marL="0" marR="0" indent="3200400" algn="r" defTabSz="914400" rtl="0"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Century Gothic"/>
        </a:defRPr>
      </a:lvl8pPr>
      <a:lvl9pPr marL="0" marR="0" indent="3657600" algn="r" defTabSz="914400" rtl="0"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Century Gothic"/>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https://www.postaffiliatepro.com/trial/" TargetMode="External"/><Relationship Id="rId3" Type="http://schemas.openxmlformats.org/officeDocument/2006/relationships/image" Target="../media/image1.png"/><Relationship Id="rId4" Type="http://schemas.openxmlformats.org/officeDocument/2006/relationships/hyperlink" Target="https://cloud-revo.com/" TargetMode="External"/><Relationship Id="rId5" Type="http://schemas.openxmlformats.org/officeDocument/2006/relationships/image" Target="../media/image3.jpeg"/></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hyperlink" Target="https://www.postaffiliatepro.com/trial/" TargetMode="External"/><Relationship Id="rId3" Type="http://schemas.openxmlformats.org/officeDocument/2006/relationships/image" Target="../media/image1.png"/><Relationship Id="rId4" Type="http://schemas.openxmlformats.org/officeDocument/2006/relationships/hyperlink" Target="https://cloud-revo.com/postaffiliatepro" TargetMode="External"/><Relationship Id="rId5" Type="http://schemas.openxmlformats.org/officeDocument/2006/relationships/image" Target="../media/image2.png"/><Relationship Id="rId6" Type="http://schemas.openxmlformats.org/officeDocument/2006/relationships/image" Target="../media/image3.png"/><Relationship Id="rId7" Type="http://schemas.openxmlformats.org/officeDocument/2006/relationships/image" Target="../media/image4.png"/><Relationship Id="rId8" Type="http://schemas.openxmlformats.org/officeDocument/2006/relationships/image" Target="../media/image4.jpeg"/><Relationship Id="rId9" Type="http://schemas.openxmlformats.org/officeDocument/2006/relationships/image" Target="../media/image5.png"/></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 Id="rId3" Type="http://schemas.openxmlformats.org/officeDocument/2006/relationships/image" Target="../media/image7.png"/><Relationship Id="rId4" Type="http://schemas.openxmlformats.org/officeDocument/2006/relationships/image" Target="../media/image4.png"/></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 Id="rId3" Type="http://schemas.openxmlformats.org/officeDocument/2006/relationships/image" Target="../media/image9.png"/></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 Id="rId3" Type="http://schemas.openxmlformats.org/officeDocument/2006/relationships/image" Target="../media/image11.png"/></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postaffiliatepro.com/trial/" TargetMode="External"/><Relationship Id="rId3" Type="http://schemas.openxmlformats.org/officeDocument/2006/relationships/image" Target="../media/image12.png"/><Relationship Id="rId4" Type="http://schemas.openxmlformats.org/officeDocument/2006/relationships/image" Target="../media/image13.png"/></Relationships>

</file>

<file path=ppt/slides/_rels/slide7.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parkfield.jp/" TargetMode="External"/><Relationship Id="rId3" Type="http://schemas.openxmlformats.org/officeDocument/2006/relationships/image" Target="../media/image14.png"/><Relationship Id="rId4" Type="http://schemas.openxmlformats.org/officeDocument/2006/relationships/image" Target="../media/image15.png"/><Relationship Id="rId5" Type="http://schemas.openxmlformats.org/officeDocument/2006/relationships/hyperlink" Target="https://cloud-revo.com/" TargetMode="External"/><Relationship Id="rId6"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1" name="Shape 41"/>
          <p:cNvSpPr/>
          <p:nvPr/>
        </p:nvSpPr>
        <p:spPr>
          <a:xfrm>
            <a:off x="3586734" y="3354506"/>
            <a:ext cx="5004309" cy="447040"/>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2800">
                <a:solidFill>
                  <a:srgbClr val="8D8D8D"/>
                </a:solidFill>
                <a:latin typeface="+mn-lt"/>
                <a:ea typeface="+mn-ea"/>
                <a:cs typeface="+mn-cs"/>
                <a:sym typeface="Helvetica"/>
              </a:defRPr>
            </a:lvl1pPr>
          </a:lstStyle>
          <a:p>
            <a:pPr/>
            <a:r>
              <a:t>（ポストアフィリエイトプロ）</a:t>
            </a:r>
          </a:p>
        </p:txBody>
      </p:sp>
      <p:sp>
        <p:nvSpPr>
          <p:cNvPr id="42" name="Shape 42"/>
          <p:cNvSpPr/>
          <p:nvPr>
            <p:ph type="ctrTitle"/>
          </p:nvPr>
        </p:nvSpPr>
        <p:spPr>
          <a:xfrm>
            <a:off x="2654300" y="2384214"/>
            <a:ext cx="6883400" cy="893764"/>
          </a:xfrm>
          <a:prstGeom prst="rect">
            <a:avLst/>
          </a:prstGeom>
        </p:spPr>
        <p:txBody>
          <a:bodyPr/>
          <a:lstStyle>
            <a:lvl1pPr algn="ctr" defTabSz="877823">
              <a:defRPr sz="5184"/>
            </a:lvl1pPr>
          </a:lstStyle>
          <a:p>
            <a:pPr/>
            <a:r>
              <a:t>Post Affiliate Pro</a:t>
            </a:r>
          </a:p>
        </p:txBody>
      </p:sp>
      <p:pic>
        <p:nvPicPr>
          <p:cNvPr id="43" name="pasted-image.png" descr="https://s3.amazonaws.com/ontraport-marketing-site/Software+Comparisons/GetResponse/getresponse+logo.png">
            <a:hlinkClick r:id="rId2" invalidUrl="" action="" tgtFrame="" tooltip="" history="1" highlightClick="0" endSnd="0"/>
          </p:cNvPr>
          <p:cNvPicPr>
            <a:picLocks noChangeAspect="1"/>
          </p:cNvPicPr>
          <p:nvPr/>
        </p:nvPicPr>
        <p:blipFill>
          <a:blip r:embed="rId3">
            <a:extLst/>
          </a:blip>
          <a:srcRect l="0" t="9" r="0" b="15447"/>
          <a:stretch>
            <a:fillRect/>
          </a:stretch>
        </p:blipFill>
        <p:spPr>
          <a:xfrm>
            <a:off x="4147045" y="4285927"/>
            <a:ext cx="3883658" cy="587597"/>
          </a:xfrm>
          <a:prstGeom prst="rect">
            <a:avLst/>
          </a:prstGeom>
          <a:ln w="12700">
            <a:miter lim="400000"/>
          </a:ln>
        </p:spPr>
      </p:pic>
      <p:sp>
        <p:nvSpPr>
          <p:cNvPr id="44" name="Shape 44"/>
          <p:cNvSpPr/>
          <p:nvPr/>
        </p:nvSpPr>
        <p:spPr>
          <a:xfrm>
            <a:off x="3469457" y="2375811"/>
            <a:ext cx="5253085" cy="1"/>
          </a:xfrm>
          <a:prstGeom prst="line">
            <a:avLst/>
          </a:prstGeom>
          <a:ln w="6350">
            <a:solidFill>
              <a:srgbClr val="8D8D8D"/>
            </a:solidFill>
            <a:miter/>
          </a:ln>
        </p:spPr>
        <p:txBody>
          <a:bodyPr lIns="45719" rIns="45719"/>
          <a:lstStyle/>
          <a:p>
            <a:pPr/>
          </a:p>
        </p:txBody>
      </p:sp>
      <p:sp>
        <p:nvSpPr>
          <p:cNvPr id="45" name="Shape 45"/>
          <p:cNvSpPr/>
          <p:nvPr/>
        </p:nvSpPr>
        <p:spPr>
          <a:xfrm>
            <a:off x="3647825" y="1644747"/>
            <a:ext cx="4886453" cy="662940"/>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p>
            <a:pPr algn="ctr"/>
            <a:r>
              <a:rPr>
                <a:latin typeface="メイリオ"/>
                <a:ea typeface="メイリオ"/>
                <a:cs typeface="メイリオ"/>
                <a:sym typeface="メイリオ"/>
              </a:rPr>
              <a:t>簡単に安価で高性能な</a:t>
            </a:r>
            <a:endParaRPr>
              <a:latin typeface="メイリオ"/>
              <a:ea typeface="メイリオ"/>
              <a:cs typeface="メイリオ"/>
              <a:sym typeface="メイリオ"/>
            </a:endParaRPr>
          </a:p>
          <a:p>
            <a:pPr algn="ctr"/>
            <a:r>
              <a:rPr>
                <a:latin typeface="メイリオ"/>
                <a:ea typeface="メイリオ"/>
                <a:cs typeface="メイリオ"/>
                <a:sym typeface="メイリオ"/>
              </a:rPr>
              <a:t>アフィリエイトセンターを作れる海外クラウド</a:t>
            </a:r>
          </a:p>
        </p:txBody>
      </p:sp>
      <p:pic>
        <p:nvPicPr>
          <p:cNvPr id="46" name="image4.jpeg" descr="クリップアート が含まれている画像&#10;&#10;自動的に生成された説明">
            <a:hlinkClick r:id="rId4" invalidUrl="" action="" tgtFrame="" tooltip="" history="1" highlightClick="0" endSnd="0"/>
          </p:cNvPr>
          <p:cNvPicPr>
            <a:picLocks noChangeAspect="1"/>
          </p:cNvPicPr>
          <p:nvPr/>
        </p:nvPicPr>
        <p:blipFill>
          <a:blip r:embed="rId5">
            <a:extLst/>
          </a:blip>
          <a:stretch>
            <a:fillRect/>
          </a:stretch>
        </p:blipFill>
        <p:spPr>
          <a:xfrm>
            <a:off x="4655999" y="5881649"/>
            <a:ext cx="2880001" cy="720000"/>
          </a:xfrm>
          <a:prstGeom prst="rect">
            <a:avLst/>
          </a:prstGeom>
          <a:ln w="12700">
            <a:miter lim="400000"/>
          </a:ln>
        </p:spPr>
      </p:pic>
    </p:spTree>
  </p:cSld>
  <p:clrMapOvr>
    <a:masterClrMapping/>
  </p:clrMapOvr>
  <p:transition xmlns:p14="http://schemas.microsoft.com/office/powerpoint/2010/main" spd="med" advClick="1"/>
</p:sld>
</file>

<file path=ppt/slides/slide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8" name="Shape 48">
            <a:hlinkClick r:id="rId2" invalidUrl="" action="" tgtFrame="" tooltip="" history="1" highlightClick="0" endSnd="0"/>
          </p:cNvPr>
          <p:cNvSpPr/>
          <p:nvPr/>
        </p:nvSpPr>
        <p:spPr>
          <a:xfrm>
            <a:off x="0" y="0"/>
            <a:ext cx="12192000" cy="1033508"/>
          </a:xfrm>
          <a:prstGeom prst="rect">
            <a:avLst/>
          </a:prstGeom>
          <a:solidFill>
            <a:srgbClr val="F2F2F2"/>
          </a:solidFill>
          <a:ln w="12700">
            <a:miter lim="400000"/>
          </a:ln>
        </p:spPr>
        <p:txBody>
          <a:bodyPr lIns="45719" rIns="45719" anchor="ctr"/>
          <a:lstStyle/>
          <a:p>
            <a:pPr algn="ctr">
              <a:defRPr>
                <a:solidFill>
                  <a:srgbClr val="FFFFFF"/>
                </a:solidFill>
              </a:defRPr>
            </a:pPr>
          </a:p>
        </p:txBody>
      </p:sp>
      <p:pic>
        <p:nvPicPr>
          <p:cNvPr id="49" name="pasted-image.png"/>
          <p:cNvPicPr>
            <a:picLocks noChangeAspect="1"/>
          </p:cNvPicPr>
          <p:nvPr/>
        </p:nvPicPr>
        <p:blipFill>
          <a:blip r:embed="rId3">
            <a:extLst/>
          </a:blip>
          <a:srcRect l="0" t="26316" r="0" b="26316"/>
          <a:stretch>
            <a:fillRect/>
          </a:stretch>
        </p:blipFill>
        <p:spPr>
          <a:xfrm>
            <a:off x="9600392" y="352520"/>
            <a:ext cx="2574675" cy="218254"/>
          </a:xfrm>
          <a:prstGeom prst="rect">
            <a:avLst/>
          </a:prstGeom>
          <a:ln w="12700">
            <a:miter lim="400000"/>
          </a:ln>
        </p:spPr>
      </p:pic>
      <p:sp>
        <p:nvSpPr>
          <p:cNvPr id="50" name="Shape 50"/>
          <p:cNvSpPr/>
          <p:nvPr/>
        </p:nvSpPr>
        <p:spPr>
          <a:xfrm>
            <a:off x="7169147" y="5270107"/>
            <a:ext cx="847074" cy="2693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17958" y="21600"/>
                </a:lnTo>
                <a:lnTo>
                  <a:pt x="0" y="21600"/>
                </a:lnTo>
                <a:lnTo>
                  <a:pt x="0" y="0"/>
                </a:lnTo>
                <a:close/>
              </a:path>
            </a:pathLst>
          </a:custGeom>
          <a:solidFill>
            <a:srgbClr val="595959"/>
          </a:solidFill>
          <a:ln w="12700">
            <a:miter lim="400000"/>
          </a:ln>
        </p:spPr>
        <p:txBody>
          <a:bodyPr lIns="45719" rIns="45719" anchor="ctr"/>
          <a:lstStyle/>
          <a:p>
            <a:pPr algn="ctr">
              <a:defRPr>
                <a:solidFill>
                  <a:srgbClr val="FFFFFF"/>
                </a:solidFill>
              </a:defRPr>
            </a:pPr>
          </a:p>
        </p:txBody>
      </p:sp>
      <p:sp>
        <p:nvSpPr>
          <p:cNvPr id="51" name="Shape 51"/>
          <p:cNvSpPr/>
          <p:nvPr/>
        </p:nvSpPr>
        <p:spPr>
          <a:xfrm>
            <a:off x="7169147" y="3467598"/>
            <a:ext cx="847074" cy="26933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17958" y="21600"/>
                </a:lnTo>
                <a:lnTo>
                  <a:pt x="0" y="21600"/>
                </a:lnTo>
                <a:lnTo>
                  <a:pt x="0" y="0"/>
                </a:lnTo>
                <a:close/>
              </a:path>
            </a:pathLst>
          </a:custGeom>
          <a:solidFill>
            <a:srgbClr val="595959"/>
          </a:solidFill>
          <a:ln w="12700">
            <a:miter lim="400000"/>
          </a:ln>
        </p:spPr>
        <p:txBody>
          <a:bodyPr lIns="45719" rIns="45719" anchor="ctr"/>
          <a:lstStyle/>
          <a:p>
            <a:pPr algn="ctr">
              <a:defRPr>
                <a:solidFill>
                  <a:srgbClr val="FFFFFF"/>
                </a:solidFill>
              </a:defRPr>
            </a:pPr>
          </a:p>
        </p:txBody>
      </p:sp>
      <p:sp>
        <p:nvSpPr>
          <p:cNvPr id="52" name="Shape 52"/>
          <p:cNvSpPr/>
          <p:nvPr/>
        </p:nvSpPr>
        <p:spPr>
          <a:xfrm>
            <a:off x="737936" y="3467598"/>
            <a:ext cx="1657603" cy="26933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19862" y="21218"/>
                </a:lnTo>
                <a:lnTo>
                  <a:pt x="0" y="21600"/>
                </a:lnTo>
                <a:lnTo>
                  <a:pt x="0" y="0"/>
                </a:lnTo>
                <a:close/>
              </a:path>
            </a:pathLst>
          </a:custGeom>
          <a:solidFill>
            <a:srgbClr val="595959"/>
          </a:solidFill>
          <a:ln w="12700">
            <a:miter lim="400000"/>
          </a:ln>
        </p:spPr>
        <p:txBody>
          <a:bodyPr lIns="45719" rIns="45719" anchor="ctr"/>
          <a:lstStyle/>
          <a:p>
            <a:pPr algn="ctr">
              <a:defRPr>
                <a:solidFill>
                  <a:srgbClr val="FFFFFF"/>
                </a:solidFill>
              </a:defRPr>
            </a:pPr>
          </a:p>
        </p:txBody>
      </p:sp>
      <p:sp>
        <p:nvSpPr>
          <p:cNvPr id="53" name="Shape 53"/>
          <p:cNvSpPr/>
          <p:nvPr/>
        </p:nvSpPr>
        <p:spPr>
          <a:xfrm>
            <a:off x="737935" y="3467598"/>
            <a:ext cx="6363387" cy="2789130"/>
          </a:xfrm>
          <a:prstGeom prst="rect">
            <a:avLst/>
          </a:prstGeom>
          <a:ln w="12700">
            <a:solidFill>
              <a:srgbClr val="D9D9D9"/>
            </a:solidFill>
            <a:miter/>
          </a:ln>
        </p:spPr>
        <p:txBody>
          <a:bodyPr lIns="45719" rIns="45719" anchor="ctr"/>
          <a:lstStyle/>
          <a:p>
            <a:pPr algn="ctr">
              <a:defRPr>
                <a:solidFill>
                  <a:srgbClr val="FFFFFF"/>
                </a:solidFill>
                <a:latin typeface="+mn-lt"/>
                <a:ea typeface="+mn-ea"/>
                <a:cs typeface="+mn-cs"/>
                <a:sym typeface="Helvetica"/>
              </a:defRPr>
            </a:pPr>
          </a:p>
        </p:txBody>
      </p:sp>
      <p:graphicFrame>
        <p:nvGraphicFramePr>
          <p:cNvPr id="54" name="Table 54"/>
          <p:cNvGraphicFramePr/>
          <p:nvPr/>
        </p:nvGraphicFramePr>
        <p:xfrm>
          <a:off x="7383106" y="5586350"/>
          <a:ext cx="3827184" cy="290254"/>
        </p:xfrm>
        <a:graphic xmlns:a="http://schemas.openxmlformats.org/drawingml/2006/main">
          <a:graphicData uri="http://schemas.openxmlformats.org/drawingml/2006/table">
            <a:tbl>
              <a:tblPr firstCol="0" firstRow="0" lastCol="0" lastRow="0" bandCol="0" bandRow="0" rtl="0">
                <a:tableStyleId>{4C3C2611-4C71-4FC5-86AE-919BDF0F9419}</a:tableStyleId>
              </a:tblPr>
              <a:tblGrid>
                <a:gridCol w="1024293"/>
                <a:gridCol w="2802890"/>
              </a:tblGrid>
              <a:tr h="280280">
                <a:tc>
                  <a:txBody>
                    <a:bodyPr/>
                    <a:lstStyle/>
                    <a:p>
                      <a:pPr algn="just">
                        <a:defRPr sz="900">
                          <a:solidFill>
                            <a:srgbClr val="8D8D8D"/>
                          </a:solidFill>
                          <a:latin typeface="+mn-lt"/>
                          <a:ea typeface="+mn-ea"/>
                          <a:cs typeface="+mn-cs"/>
                          <a:sym typeface="Helvetica"/>
                        </a:defRPr>
                      </a:pPr>
                      <a:r>
                        <a:rPr>
                          <a:latin typeface="メイリオ"/>
                          <a:ea typeface="メイリオ"/>
                          <a:cs typeface="メイリオ"/>
                          <a:sym typeface="メイリオ"/>
                        </a:rPr>
                        <a:t>社名</a:t>
                      </a:r>
                    </a:p>
                  </a:txBody>
                  <a:tcPr marL="0" marR="0" marT="0" marB="0" anchor="ctr" anchorCtr="0" horzOverflow="overflow">
                    <a:lnL w="12700">
                      <a:miter lim="400000"/>
                    </a:lnL>
                    <a:lnR w="6350">
                      <a:solidFill>
                        <a:srgbClr val="808080"/>
                      </a:solidFill>
                    </a:lnR>
                    <a:lnT w="6350">
                      <a:solidFill>
                        <a:srgbClr val="808080"/>
                      </a:solidFill>
                    </a:lnT>
                    <a:lnB w="6350">
                      <a:solidFill>
                        <a:srgbClr val="808080"/>
                      </a:solidFill>
                    </a:lnB>
                    <a:solidFill>
                      <a:srgbClr val="FFFFFF"/>
                    </a:solidFill>
                  </a:tcPr>
                </a:tc>
                <a:tc>
                  <a:txBody>
                    <a:bodyPr/>
                    <a:lstStyle/>
                    <a:p>
                      <a:pPr algn="l">
                        <a:defRPr sz="1800"/>
                      </a:pPr>
                      <a:r>
                        <a:rPr sz="900">
                          <a:solidFill>
                            <a:srgbClr val="8D8D8D"/>
                          </a:solidFill>
                          <a:latin typeface="+mn-lt"/>
                          <a:ea typeface="+mn-ea"/>
                          <a:cs typeface="+mn-cs"/>
                          <a:sym typeface="Helvetica"/>
                        </a:rPr>
                        <a:t>Quality Unit, LLC（クオリティユニット合同会社）</a:t>
                      </a:r>
                    </a:p>
                  </a:txBody>
                  <a:tcPr marL="0" marR="0" marT="0" marB="0" anchor="ctr" anchorCtr="0" horzOverflow="overflow">
                    <a:lnL w="6350">
                      <a:solidFill>
                        <a:srgbClr val="808080"/>
                      </a:solidFill>
                    </a:lnL>
                    <a:lnR w="12700">
                      <a:miter lim="400000"/>
                    </a:lnR>
                    <a:lnT w="6350">
                      <a:solidFill>
                        <a:srgbClr val="808080"/>
                      </a:solidFill>
                    </a:lnT>
                    <a:lnB w="6350">
                      <a:solidFill>
                        <a:srgbClr val="808080"/>
                      </a:solidFill>
                    </a:lnB>
                    <a:solidFill>
                      <a:srgbClr val="FFFFFF"/>
                    </a:solidFill>
                  </a:tcPr>
                </a:tc>
              </a:tr>
              <a:tr h="290253">
                <a:tc>
                  <a:txBody>
                    <a:bodyPr/>
                    <a:lstStyle/>
                    <a:p>
                      <a:pPr algn="just">
                        <a:defRPr sz="900">
                          <a:solidFill>
                            <a:srgbClr val="8D8D8D"/>
                          </a:solidFill>
                          <a:latin typeface="+mn-lt"/>
                          <a:ea typeface="+mn-ea"/>
                          <a:cs typeface="+mn-cs"/>
                          <a:sym typeface="Helvetica"/>
                        </a:defRPr>
                      </a:pPr>
                      <a:r>
                        <a:rPr>
                          <a:latin typeface="メイリオ"/>
                          <a:ea typeface="メイリオ"/>
                          <a:cs typeface="メイリオ"/>
                          <a:sym typeface="メイリオ"/>
                        </a:rPr>
                        <a:t>所在地</a:t>
                      </a:r>
                    </a:p>
                  </a:txBody>
                  <a:tcPr marL="0" marR="0" marT="0" marB="0" anchor="ctr" anchorCtr="0" horzOverflow="overflow">
                    <a:lnL w="12700">
                      <a:miter lim="400000"/>
                    </a:lnL>
                    <a:lnR w="6350">
                      <a:solidFill>
                        <a:srgbClr val="808080"/>
                      </a:solidFill>
                    </a:lnR>
                    <a:lnT w="6350">
                      <a:solidFill>
                        <a:srgbClr val="808080"/>
                      </a:solidFill>
                    </a:lnT>
                    <a:lnB w="6350">
                      <a:solidFill>
                        <a:srgbClr val="808080"/>
                      </a:solidFill>
                    </a:lnB>
                    <a:solidFill>
                      <a:srgbClr val="FFFFFF"/>
                    </a:solidFill>
                  </a:tcPr>
                </a:tc>
                <a:tc>
                  <a:txBody>
                    <a:bodyPr/>
                    <a:lstStyle/>
                    <a:p>
                      <a:pPr algn="l">
                        <a:defRPr sz="900">
                          <a:solidFill>
                            <a:srgbClr val="8D8D8D"/>
                          </a:solidFill>
                          <a:latin typeface="+mn-lt"/>
                          <a:ea typeface="+mn-ea"/>
                          <a:cs typeface="+mn-cs"/>
                          <a:sym typeface="Helvetica"/>
                        </a:defRPr>
                      </a:pPr>
                      <a:r>
                        <a:rPr>
                          <a:latin typeface="メイリオ"/>
                          <a:ea typeface="メイリオ"/>
                          <a:cs typeface="メイリオ"/>
                          <a:sym typeface="メイリオ"/>
                        </a:rPr>
                        <a:t>米国（ウィルミントン）</a:t>
                      </a:r>
                    </a:p>
                  </a:txBody>
                  <a:tcPr marL="0" marR="0" marT="0" marB="0" anchor="ctr" anchorCtr="0" horzOverflow="overflow">
                    <a:lnL w="6350">
                      <a:solidFill>
                        <a:srgbClr val="808080"/>
                      </a:solidFill>
                    </a:lnL>
                    <a:lnR w="12700">
                      <a:miter lim="400000"/>
                    </a:lnR>
                    <a:lnT w="6350">
                      <a:solidFill>
                        <a:srgbClr val="808080"/>
                      </a:solidFill>
                    </a:lnT>
                    <a:lnB w="6350">
                      <a:solidFill>
                        <a:srgbClr val="808080"/>
                      </a:solidFill>
                    </a:lnB>
                    <a:solidFill>
                      <a:srgbClr val="FFFFFF"/>
                    </a:solidFill>
                  </a:tcPr>
                </a:tc>
              </a:tr>
            </a:tbl>
          </a:graphicData>
        </a:graphic>
      </p:graphicFrame>
      <p:sp>
        <p:nvSpPr>
          <p:cNvPr id="55" name="Shape 55"/>
          <p:cNvSpPr/>
          <p:nvPr/>
        </p:nvSpPr>
        <p:spPr>
          <a:xfrm>
            <a:off x="704680" y="98407"/>
            <a:ext cx="4423664" cy="237490"/>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1100">
                <a:solidFill>
                  <a:srgbClr val="8D8D8D"/>
                </a:solidFill>
                <a:latin typeface="+mn-lt"/>
                <a:ea typeface="+mn-ea"/>
                <a:cs typeface="+mn-cs"/>
                <a:sym typeface="Helvetica"/>
              </a:defRPr>
            </a:lvl1pPr>
          </a:lstStyle>
          <a:p>
            <a:pPr/>
            <a:r>
              <a:t>簡単に安価で高性能なアフィリエイトセンターを作れる海外クラウド</a:t>
            </a:r>
          </a:p>
        </p:txBody>
      </p:sp>
      <p:sp>
        <p:nvSpPr>
          <p:cNvPr id="56" name="Shape 56"/>
          <p:cNvSpPr/>
          <p:nvPr/>
        </p:nvSpPr>
        <p:spPr>
          <a:xfrm>
            <a:off x="701098" y="1323909"/>
            <a:ext cx="5349507" cy="6121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b="1" sz="1400">
                <a:solidFill>
                  <a:srgbClr val="8D8D8D"/>
                </a:solidFill>
                <a:latin typeface="+mn-lt"/>
                <a:ea typeface="+mn-ea"/>
                <a:cs typeface="+mn-cs"/>
                <a:sym typeface="Helvetica"/>
              </a:defRPr>
            </a:lvl1pPr>
          </a:lstStyle>
          <a:p>
            <a:pPr/>
            <a:r>
              <a:t>30,000件以上の導入事例を有するアフィリエイトシステム構築用ソフトウェア			</a:t>
            </a:r>
          </a:p>
        </p:txBody>
      </p:sp>
      <p:sp>
        <p:nvSpPr>
          <p:cNvPr id="57" name="Shape 57"/>
          <p:cNvSpPr/>
          <p:nvPr>
            <p:ph type="sldNum" sz="quarter" idx="4294967295"/>
          </p:nvPr>
        </p:nvSpPr>
        <p:spPr>
          <a:xfrm>
            <a:off x="11901800" y="6326505"/>
            <a:ext cx="188601" cy="28194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58" name="Shape 58"/>
          <p:cNvSpPr/>
          <p:nvPr/>
        </p:nvSpPr>
        <p:spPr>
          <a:xfrm>
            <a:off x="704679" y="362152"/>
            <a:ext cx="6764027" cy="45974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b="1" sz="2400">
                <a:solidFill>
                  <a:srgbClr val="8D8D8D"/>
                </a:solidFill>
                <a:latin typeface="+mn-lt"/>
                <a:ea typeface="+mn-ea"/>
                <a:cs typeface="+mn-cs"/>
                <a:sym typeface="Helvetica"/>
              </a:defRPr>
            </a:lvl1pPr>
          </a:lstStyle>
          <a:p>
            <a:pPr/>
            <a:r>
              <a:t>Post Affiliate Pro（ポストアフィリエイトプロ）</a:t>
            </a:r>
          </a:p>
        </p:txBody>
      </p:sp>
      <p:sp>
        <p:nvSpPr>
          <p:cNvPr id="59" name="Shape 59"/>
          <p:cNvSpPr/>
          <p:nvPr/>
        </p:nvSpPr>
        <p:spPr>
          <a:xfrm>
            <a:off x="874244" y="5039078"/>
            <a:ext cx="2015470" cy="92329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marL="177800" indent="-85725">
              <a:buClr>
                <a:srgbClr val="4FC2EF"/>
              </a:buClr>
              <a:buSzPct val="100000"/>
              <a:buFont typeface="Arial"/>
              <a:buChar char="•"/>
              <a:defRPr sz="900">
                <a:solidFill>
                  <a:srgbClr val="8D8D8D"/>
                </a:solidFill>
                <a:latin typeface="+mn-lt"/>
                <a:ea typeface="+mn-ea"/>
                <a:cs typeface="+mn-cs"/>
                <a:sym typeface="Helvetica"/>
              </a:defRPr>
            </a:pPr>
            <a:r>
              <a:t>エントリープラン（PRO）で月々97ドルから</a:t>
            </a:r>
          </a:p>
          <a:p>
            <a:pPr marL="177800" indent="-85725">
              <a:buClr>
                <a:srgbClr val="4FC2EF"/>
              </a:buClr>
              <a:buSzPct val="100000"/>
              <a:buFont typeface="Arial"/>
              <a:buChar char="•"/>
              <a:defRPr sz="900">
                <a:solidFill>
                  <a:srgbClr val="8D8D8D"/>
                </a:solidFill>
                <a:latin typeface="+mn-lt"/>
                <a:ea typeface="+mn-ea"/>
                <a:cs typeface="+mn-cs"/>
                <a:sym typeface="Helvetica"/>
              </a:defRPr>
            </a:pPr>
          </a:p>
          <a:p>
            <a:pPr marL="177800" indent="-85725">
              <a:buClr>
                <a:srgbClr val="4FC2EF"/>
              </a:buClr>
              <a:buSzPct val="100000"/>
              <a:buFont typeface="Arial"/>
              <a:buChar char="•"/>
              <a:defRPr sz="900">
                <a:solidFill>
                  <a:srgbClr val="8D8D8D"/>
                </a:solidFill>
                <a:latin typeface="+mn-lt"/>
                <a:ea typeface="+mn-ea"/>
                <a:cs typeface="+mn-cs"/>
                <a:sym typeface="Helvetica"/>
              </a:defRPr>
            </a:pPr>
            <a:r>
              <a:t>どのプランでもキャンペーン数は無制限に設定可能</a:t>
            </a:r>
          </a:p>
        </p:txBody>
      </p:sp>
      <p:sp>
        <p:nvSpPr>
          <p:cNvPr id="60" name="Shape 60"/>
          <p:cNvSpPr/>
          <p:nvPr/>
        </p:nvSpPr>
        <p:spPr>
          <a:xfrm>
            <a:off x="4977977" y="5039078"/>
            <a:ext cx="2015469" cy="78359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marL="177800" indent="-85725">
              <a:buClr>
                <a:srgbClr val="4FC2EF"/>
              </a:buClr>
              <a:buSzPct val="100000"/>
              <a:buFont typeface="Arial"/>
              <a:buChar char="•"/>
              <a:defRPr sz="900">
                <a:solidFill>
                  <a:srgbClr val="8D8D8D"/>
                </a:solidFill>
                <a:latin typeface="+mn-lt"/>
                <a:ea typeface="+mn-ea"/>
                <a:cs typeface="+mn-cs"/>
                <a:sym typeface="Helvetica"/>
              </a:defRPr>
            </a:lvl1pPr>
          </a:lstStyle>
          <a:p>
            <a:pPr/>
            <a:r>
              <a:t>年間365日のサポート体制に加え、無料で生涯アップデートを利用可能</a:t>
            </a:r>
            <a:endParaRPr>
              <a:solidFill>
                <a:srgbClr val="FFFFFF"/>
              </a:solidFill>
            </a:endParaRPr>
          </a:p>
        </p:txBody>
      </p:sp>
      <p:sp>
        <p:nvSpPr>
          <p:cNvPr id="61" name="Shape 61"/>
          <p:cNvSpPr/>
          <p:nvPr/>
        </p:nvSpPr>
        <p:spPr>
          <a:xfrm>
            <a:off x="2894682" y="5039078"/>
            <a:ext cx="2015469" cy="10820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marL="177800" indent="-85725">
              <a:buClr>
                <a:srgbClr val="4FC2EF"/>
              </a:buClr>
              <a:buSzPct val="100000"/>
              <a:buFont typeface="Arial"/>
              <a:buChar char="•"/>
              <a:defRPr sz="900">
                <a:solidFill>
                  <a:srgbClr val="8D8D8D"/>
                </a:solidFill>
                <a:latin typeface="+mn-lt"/>
                <a:ea typeface="+mn-ea"/>
                <a:cs typeface="+mn-cs"/>
                <a:sym typeface="Helvetica"/>
              </a:defRPr>
            </a:pPr>
            <a:r>
              <a:t>アフィリエイトリンクの全種類を網羅しており、多通貨に対応</a:t>
            </a:r>
          </a:p>
          <a:p>
            <a:pPr>
              <a:defRPr sz="900">
                <a:solidFill>
                  <a:srgbClr val="8D8D8D"/>
                </a:solidFill>
                <a:latin typeface="+mn-lt"/>
                <a:ea typeface="+mn-ea"/>
                <a:cs typeface="+mn-cs"/>
                <a:sym typeface="Helvetica"/>
              </a:defRPr>
            </a:pPr>
          </a:p>
          <a:p>
            <a:pPr marL="177800" indent="-85725">
              <a:buClr>
                <a:srgbClr val="4FC2EF"/>
              </a:buClr>
              <a:buSzPct val="100000"/>
              <a:buFont typeface="Arial"/>
              <a:buChar char="•"/>
              <a:defRPr sz="900">
                <a:solidFill>
                  <a:srgbClr val="8D8D8D"/>
                </a:solidFill>
                <a:latin typeface="+mn-lt"/>
                <a:ea typeface="+mn-ea"/>
                <a:cs typeface="+mn-cs"/>
                <a:sym typeface="Helvetica"/>
              </a:defRPr>
            </a:pPr>
            <a:r>
              <a:t>提携者のみに表示されるプライベートキャンペーンも設定可能</a:t>
            </a:r>
            <a:endParaRPr>
              <a:solidFill>
                <a:srgbClr val="FFFFFF"/>
              </a:solidFill>
            </a:endParaRPr>
          </a:p>
        </p:txBody>
      </p:sp>
      <p:sp>
        <p:nvSpPr>
          <p:cNvPr id="62" name="Shape 62"/>
          <p:cNvSpPr/>
          <p:nvPr/>
        </p:nvSpPr>
        <p:spPr>
          <a:xfrm>
            <a:off x="5055854" y="4543690"/>
            <a:ext cx="2070040" cy="4343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1" indent="0" algn="ctr">
              <a:defRPr b="1" sz="1000">
                <a:solidFill>
                  <a:srgbClr val="00AFF2"/>
                </a:solidFill>
                <a:latin typeface="+mn-lt"/>
                <a:ea typeface="+mn-ea"/>
                <a:cs typeface="+mn-cs"/>
                <a:sym typeface="Helvetica"/>
              </a:defRPr>
            </a:pPr>
            <a:r>
              <a:t>年間365日サポート・　　　　　生涯アップデート</a:t>
            </a:r>
          </a:p>
        </p:txBody>
      </p:sp>
      <p:sp>
        <p:nvSpPr>
          <p:cNvPr id="63" name="Shape 63"/>
          <p:cNvSpPr/>
          <p:nvPr/>
        </p:nvSpPr>
        <p:spPr>
          <a:xfrm>
            <a:off x="2894683" y="4543690"/>
            <a:ext cx="2152239" cy="218440"/>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1" indent="87313" algn="ctr">
              <a:defRPr b="1" sz="1000">
                <a:solidFill>
                  <a:srgbClr val="00AFF2"/>
                </a:solidFill>
                <a:latin typeface="+mn-lt"/>
                <a:ea typeface="+mn-ea"/>
                <a:cs typeface="+mn-cs"/>
                <a:sym typeface="Helvetica"/>
              </a:defRPr>
            </a:pPr>
            <a:r>
              <a:t>多機能なトラッキングメソッド</a:t>
            </a:r>
          </a:p>
        </p:txBody>
      </p:sp>
      <p:graphicFrame>
        <p:nvGraphicFramePr>
          <p:cNvPr id="64" name="Table 64"/>
          <p:cNvGraphicFramePr/>
          <p:nvPr/>
        </p:nvGraphicFramePr>
        <p:xfrm>
          <a:off x="7383725" y="3781399"/>
          <a:ext cx="3827184" cy="1257679"/>
        </p:xfrm>
        <a:graphic xmlns:a="http://schemas.openxmlformats.org/drawingml/2006/main">
          <a:graphicData uri="http://schemas.openxmlformats.org/drawingml/2006/table">
            <a:tbl>
              <a:tblPr firstCol="0" firstRow="0" lastCol="0" lastRow="0" bandCol="0" bandRow="0" rtl="0">
                <a:tableStyleId>{4C3C2611-4C71-4FC5-86AE-919BDF0F9419}</a:tableStyleId>
              </a:tblPr>
              <a:tblGrid>
                <a:gridCol w="1014730"/>
                <a:gridCol w="2812453"/>
              </a:tblGrid>
              <a:tr h="230186">
                <a:tc>
                  <a:txBody>
                    <a:bodyPr/>
                    <a:lstStyle/>
                    <a:p>
                      <a:pPr algn="just">
                        <a:defRPr sz="900">
                          <a:solidFill>
                            <a:srgbClr val="8D8D8D"/>
                          </a:solidFill>
                          <a:latin typeface="+mn-lt"/>
                          <a:ea typeface="+mn-ea"/>
                          <a:cs typeface="+mn-cs"/>
                          <a:sym typeface="Helvetica"/>
                        </a:defRPr>
                      </a:pPr>
                      <a:r>
                        <a:rPr>
                          <a:latin typeface="メイリオ"/>
                          <a:ea typeface="メイリオ"/>
                          <a:cs typeface="メイリオ"/>
                          <a:sym typeface="メイリオ"/>
                        </a:rPr>
                        <a:t>有料プラン</a:t>
                      </a:r>
                    </a:p>
                  </a:txBody>
                  <a:tcPr marL="0" marR="0" marT="0" marB="0" anchor="ctr" anchorCtr="0" horzOverflow="overflow">
                    <a:lnL w="12700">
                      <a:miter lim="400000"/>
                    </a:lnL>
                    <a:lnR w="6350">
                      <a:solidFill>
                        <a:srgbClr val="808080"/>
                      </a:solidFill>
                    </a:lnR>
                    <a:lnT w="6350">
                      <a:solidFill>
                        <a:srgbClr val="808080"/>
                      </a:solidFill>
                    </a:lnT>
                    <a:lnB w="6350">
                      <a:solidFill>
                        <a:srgbClr val="808080"/>
                      </a:solidFill>
                    </a:lnB>
                    <a:solidFill>
                      <a:srgbClr val="FFFFFF"/>
                    </a:solidFill>
                  </a:tcPr>
                </a:tc>
                <a:tc>
                  <a:txBody>
                    <a:bodyPr/>
                    <a:lstStyle/>
                    <a:p>
                      <a:pPr algn="l">
                        <a:defRPr sz="1800"/>
                      </a:pPr>
                      <a:r>
                        <a:rPr sz="900">
                          <a:solidFill>
                            <a:srgbClr val="8D8D8D"/>
                          </a:solidFill>
                          <a:latin typeface="+mn-lt"/>
                          <a:ea typeface="+mn-ea"/>
                          <a:cs typeface="+mn-cs"/>
                          <a:sym typeface="Helvetica"/>
                        </a:rPr>
                        <a:t>PRO/ULTIMATE/NETWORK</a:t>
                      </a:r>
                    </a:p>
                  </a:txBody>
                  <a:tcPr marL="0" marR="0" marT="0" marB="0" anchor="ctr" anchorCtr="0" horzOverflow="overflow">
                    <a:lnL w="6350">
                      <a:solidFill>
                        <a:srgbClr val="808080"/>
                      </a:solidFill>
                    </a:lnL>
                    <a:lnR w="12700">
                      <a:miter lim="400000"/>
                    </a:lnR>
                    <a:lnT w="6350">
                      <a:solidFill>
                        <a:srgbClr val="808080"/>
                      </a:solidFill>
                    </a:lnT>
                    <a:lnB w="6350">
                      <a:solidFill>
                        <a:srgbClr val="808080"/>
                      </a:solidFill>
                    </a:lnB>
                    <a:solidFill>
                      <a:srgbClr val="FFFFFF"/>
                    </a:solidFill>
                  </a:tcPr>
                </a:tc>
              </a:tr>
              <a:tr h="671183">
                <a:tc>
                  <a:txBody>
                    <a:bodyPr/>
                    <a:lstStyle/>
                    <a:p>
                      <a:pPr algn="just">
                        <a:defRPr sz="900">
                          <a:solidFill>
                            <a:srgbClr val="8D8D8D"/>
                          </a:solidFill>
                          <a:latin typeface="+mn-lt"/>
                          <a:ea typeface="+mn-ea"/>
                          <a:cs typeface="+mn-cs"/>
                          <a:sym typeface="Helvetica"/>
                        </a:defRPr>
                      </a:pPr>
                      <a:r>
                        <a:rPr>
                          <a:latin typeface="メイリオ"/>
                          <a:ea typeface="メイリオ"/>
                          <a:cs typeface="メイリオ"/>
                          <a:sym typeface="メイリオ"/>
                        </a:rPr>
                        <a:t>サービス利用費</a:t>
                      </a:r>
                    </a:p>
                    <a:p>
                      <a:pPr algn="just">
                        <a:defRPr sz="900">
                          <a:solidFill>
                            <a:srgbClr val="8D8D8D"/>
                          </a:solidFill>
                          <a:latin typeface="+mn-lt"/>
                          <a:ea typeface="+mn-ea"/>
                          <a:cs typeface="+mn-cs"/>
                          <a:sym typeface="Helvetica"/>
                        </a:defRPr>
                      </a:pPr>
                      <a:r>
                        <a:rPr>
                          <a:latin typeface="メイリオ"/>
                          <a:ea typeface="メイリオ"/>
                          <a:cs typeface="メイリオ"/>
                          <a:sym typeface="メイリオ"/>
                        </a:rPr>
                        <a:t>（基本プラン）</a:t>
                      </a:r>
                    </a:p>
                  </a:txBody>
                  <a:tcPr marL="0" marR="0" marT="0" marB="0" anchor="ctr" anchorCtr="0" horzOverflow="overflow">
                    <a:lnL w="12700">
                      <a:miter lim="400000"/>
                    </a:lnL>
                    <a:lnR w="6350">
                      <a:solidFill>
                        <a:srgbClr val="808080"/>
                      </a:solidFill>
                    </a:lnR>
                    <a:lnT w="6350">
                      <a:solidFill>
                        <a:srgbClr val="808080"/>
                      </a:solidFill>
                    </a:lnT>
                    <a:lnB w="6350">
                      <a:solidFill>
                        <a:srgbClr val="808080"/>
                      </a:solidFill>
                    </a:lnB>
                    <a:solidFill>
                      <a:srgbClr val="FFFFFF"/>
                    </a:solidFill>
                  </a:tcPr>
                </a:tc>
                <a:tc>
                  <a:txBody>
                    <a:bodyPr/>
                    <a:lstStyle/>
                    <a:p>
                      <a:pPr algn="l">
                        <a:defRPr sz="900">
                          <a:solidFill>
                            <a:srgbClr val="8D8D8D"/>
                          </a:solidFill>
                          <a:latin typeface="+mn-lt"/>
                          <a:ea typeface="+mn-ea"/>
                          <a:cs typeface="+mn-cs"/>
                          <a:sym typeface="Helvetica"/>
                        </a:defRPr>
                      </a:pPr>
                      <a:r>
                        <a:rPr>
                          <a:latin typeface="メイリオ"/>
                          <a:ea typeface="メイリオ"/>
                          <a:cs typeface="メイリオ"/>
                          <a:sym typeface="メイリオ"/>
                        </a:rPr>
                        <a:t>初期費用　：無料</a:t>
                      </a:r>
                    </a:p>
                    <a:p>
                      <a:pPr algn="l">
                        <a:defRPr sz="900">
                          <a:solidFill>
                            <a:srgbClr val="8D8D8D"/>
                          </a:solidFill>
                          <a:latin typeface="+mn-lt"/>
                          <a:ea typeface="+mn-ea"/>
                          <a:cs typeface="+mn-cs"/>
                          <a:sym typeface="Helvetica"/>
                        </a:defRPr>
                      </a:pPr>
                      <a:r>
                        <a:rPr>
                          <a:latin typeface="メイリオ"/>
                          <a:ea typeface="メイリオ"/>
                          <a:cs typeface="メイリオ"/>
                          <a:sym typeface="メイリオ"/>
                        </a:rPr>
                        <a:t>月額費用　：</a:t>
                      </a:r>
                      <a:r>
                        <a:rPr>
                          <a:latin typeface="メイリオ"/>
                          <a:ea typeface="メイリオ"/>
                          <a:cs typeface="メイリオ"/>
                          <a:sym typeface="メイリオ"/>
                        </a:rPr>
                        <a:t>97</a:t>
                      </a:r>
                      <a:r>
                        <a:rPr>
                          <a:latin typeface="メイリオ"/>
                          <a:ea typeface="メイリオ"/>
                          <a:cs typeface="メイリオ"/>
                          <a:sym typeface="メイリオ"/>
                        </a:rPr>
                        <a:t>ドル</a:t>
                      </a:r>
                      <a:br>
                        <a:rPr>
                          <a:latin typeface="メイリオ"/>
                          <a:ea typeface="メイリオ"/>
                          <a:cs typeface="メイリオ"/>
                          <a:sym typeface="メイリオ"/>
                        </a:rPr>
                      </a:br>
                      <a:r>
                        <a:rPr>
                          <a:latin typeface="メイリオ"/>
                          <a:ea typeface="メイリオ"/>
                          <a:cs typeface="メイリオ"/>
                          <a:sym typeface="メイリオ"/>
                        </a:rPr>
                        <a:t>取引手数料：無料</a:t>
                      </a:r>
                    </a:p>
                    <a:p>
                      <a:pPr algn="l">
                        <a:defRPr sz="900">
                          <a:solidFill>
                            <a:srgbClr val="8D8D8D"/>
                          </a:solidFill>
                          <a:latin typeface="+mn-lt"/>
                          <a:ea typeface="+mn-ea"/>
                          <a:cs typeface="+mn-cs"/>
                          <a:sym typeface="Helvetica"/>
                        </a:defRPr>
                      </a:pPr>
                      <a:r>
                        <a:rPr>
                          <a:latin typeface="メイリオ"/>
                          <a:ea typeface="メイリオ"/>
                          <a:cs typeface="メイリオ"/>
                          <a:sym typeface="メイリオ"/>
                        </a:rPr>
                        <a:t>決済手数料：</a:t>
                      </a:r>
                      <a:r>
                        <a:rPr sz="800">
                          <a:latin typeface="メイリオ"/>
                          <a:ea typeface="メイリオ"/>
                          <a:cs typeface="メイリオ"/>
                          <a:sym typeface="メイリオ"/>
                        </a:rPr>
                        <a:t>～</a:t>
                      </a:r>
                      <a:r>
                        <a:rPr sz="800"/>
                        <a:t>3.6</a:t>
                      </a:r>
                      <a:r>
                        <a:rPr sz="800">
                          <a:latin typeface="メイリオ"/>
                          <a:ea typeface="メイリオ"/>
                          <a:cs typeface="メイリオ"/>
                          <a:sym typeface="メイリオ"/>
                        </a:rPr>
                        <a:t>％</a:t>
                      </a:r>
                      <a:r>
                        <a:rPr sz="800"/>
                        <a:t>+40</a:t>
                      </a:r>
                      <a:r>
                        <a:rPr sz="800">
                          <a:latin typeface="メイリオ"/>
                          <a:ea typeface="メイリオ"/>
                          <a:cs typeface="メイリオ"/>
                          <a:sym typeface="メイリオ"/>
                        </a:rPr>
                        <a:t>円</a:t>
                      </a:r>
                      <a:r>
                        <a:rPr sz="800"/>
                        <a:t>/</a:t>
                      </a:r>
                      <a:r>
                        <a:rPr sz="800">
                          <a:latin typeface="メイリオ"/>
                          <a:ea typeface="メイリオ"/>
                          <a:cs typeface="メイリオ"/>
                          <a:sym typeface="メイリオ"/>
                        </a:rPr>
                        <a:t>件（</a:t>
                      </a:r>
                      <a:r>
                        <a:rPr sz="800"/>
                        <a:t>PayPal</a:t>
                      </a:r>
                      <a:r>
                        <a:rPr sz="800">
                          <a:latin typeface="メイリオ"/>
                          <a:ea typeface="メイリオ"/>
                          <a:cs typeface="メイリオ"/>
                          <a:sym typeface="メイリオ"/>
                        </a:rPr>
                        <a:t>）</a:t>
                      </a:r>
                    </a:p>
                  </a:txBody>
                  <a:tcPr marL="0" marR="0" marT="0" marB="0" anchor="ctr" anchorCtr="0" horzOverflow="overflow">
                    <a:lnL w="6350">
                      <a:solidFill>
                        <a:srgbClr val="808080"/>
                      </a:solidFill>
                    </a:lnL>
                    <a:lnR w="12700">
                      <a:miter lim="400000"/>
                    </a:lnR>
                    <a:lnT w="6350">
                      <a:solidFill>
                        <a:srgbClr val="808080"/>
                      </a:solidFill>
                    </a:lnT>
                    <a:lnB w="6350">
                      <a:solidFill>
                        <a:srgbClr val="808080"/>
                      </a:solidFill>
                    </a:lnB>
                    <a:solidFill>
                      <a:srgbClr val="FFFFFF"/>
                    </a:solidFill>
                  </a:tcPr>
                </a:tc>
              </a:tr>
              <a:tr h="230186">
                <a:tc>
                  <a:txBody>
                    <a:bodyPr/>
                    <a:lstStyle/>
                    <a:p>
                      <a:pPr algn="just">
                        <a:defRPr sz="900">
                          <a:solidFill>
                            <a:srgbClr val="8D8D8D"/>
                          </a:solidFill>
                          <a:latin typeface="+mn-lt"/>
                          <a:ea typeface="+mn-ea"/>
                          <a:cs typeface="+mn-cs"/>
                          <a:sym typeface="Helvetica"/>
                        </a:defRPr>
                      </a:pPr>
                      <a:r>
                        <a:rPr>
                          <a:latin typeface="メイリオ"/>
                          <a:ea typeface="メイリオ"/>
                          <a:cs typeface="メイリオ"/>
                          <a:sym typeface="メイリオ"/>
                        </a:rPr>
                        <a:t>年間割引</a:t>
                      </a:r>
                    </a:p>
                  </a:txBody>
                  <a:tcPr marL="0" marR="0" marT="0" marB="0" anchor="ctr" anchorCtr="0" horzOverflow="overflow">
                    <a:lnL w="12700">
                      <a:miter lim="400000"/>
                    </a:lnL>
                    <a:lnR w="6350">
                      <a:solidFill>
                        <a:srgbClr val="808080"/>
                      </a:solidFill>
                    </a:lnR>
                    <a:lnT w="6350">
                      <a:solidFill>
                        <a:srgbClr val="808080"/>
                      </a:solidFill>
                    </a:lnT>
                    <a:lnB w="6350">
                      <a:solidFill>
                        <a:srgbClr val="808080"/>
                      </a:solidFill>
                    </a:lnB>
                    <a:solidFill>
                      <a:srgbClr val="FFFFFF"/>
                    </a:solidFill>
                  </a:tcPr>
                </a:tc>
                <a:tc>
                  <a:txBody>
                    <a:bodyPr/>
                    <a:lstStyle/>
                    <a:p>
                      <a:pPr algn="l">
                        <a:defRPr sz="900">
                          <a:solidFill>
                            <a:srgbClr val="8D8D8D"/>
                          </a:solidFill>
                          <a:latin typeface="+mn-lt"/>
                          <a:ea typeface="+mn-ea"/>
                          <a:cs typeface="+mn-cs"/>
                          <a:sym typeface="Helvetica"/>
                        </a:defRPr>
                      </a:pPr>
                      <a:r>
                        <a:rPr>
                          <a:latin typeface="メイリオ"/>
                          <a:ea typeface="メイリオ"/>
                          <a:cs typeface="メイリオ"/>
                          <a:sym typeface="メイリオ"/>
                        </a:rPr>
                        <a:t>年間一括払いで</a:t>
                      </a:r>
                      <a:r>
                        <a:t>18</a:t>
                      </a:r>
                      <a:r>
                        <a:rPr>
                          <a:latin typeface="メイリオ"/>
                          <a:ea typeface="メイリオ"/>
                          <a:cs typeface="メイリオ"/>
                          <a:sym typeface="メイリオ"/>
                        </a:rPr>
                        <a:t>％</a:t>
                      </a:r>
                      <a:r>
                        <a:t>OFF</a:t>
                      </a:r>
                    </a:p>
                  </a:txBody>
                  <a:tcPr marL="0" marR="0" marT="0" marB="0" anchor="ctr" anchorCtr="0" horzOverflow="overflow">
                    <a:lnL w="6350">
                      <a:solidFill>
                        <a:srgbClr val="808080"/>
                      </a:solidFill>
                    </a:lnL>
                    <a:lnR w="12700">
                      <a:miter lim="400000"/>
                    </a:lnR>
                    <a:lnT w="6350">
                      <a:solidFill>
                        <a:srgbClr val="808080"/>
                      </a:solidFill>
                    </a:lnT>
                    <a:lnB w="6350">
                      <a:solidFill>
                        <a:srgbClr val="808080"/>
                      </a:solidFill>
                    </a:lnB>
                    <a:solidFill>
                      <a:srgbClr val="FFFFFF"/>
                    </a:solidFill>
                  </a:tcPr>
                </a:tc>
              </a:tr>
              <a:tr h="126120">
                <a:tc>
                  <a:txBody>
                    <a:bodyPr/>
                    <a:lstStyle/>
                    <a:p>
                      <a:pPr algn="just">
                        <a:defRPr sz="900">
                          <a:solidFill>
                            <a:srgbClr val="8D8D8D"/>
                          </a:solidFill>
                          <a:latin typeface="+mn-lt"/>
                          <a:ea typeface="+mn-ea"/>
                          <a:cs typeface="+mn-cs"/>
                          <a:sym typeface="Helvetica"/>
                        </a:defRPr>
                      </a:pPr>
                      <a:r>
                        <a:rPr>
                          <a:latin typeface="メイリオ"/>
                          <a:ea typeface="メイリオ"/>
                          <a:cs typeface="メイリオ"/>
                          <a:sym typeface="メイリオ"/>
                        </a:rPr>
                        <a:t>無料トライアル</a:t>
                      </a:r>
                    </a:p>
                  </a:txBody>
                  <a:tcPr marL="0" marR="0" marT="0" marB="0" anchor="ctr" anchorCtr="0" horzOverflow="overflow">
                    <a:lnL w="12700">
                      <a:miter lim="400000"/>
                    </a:lnL>
                    <a:lnR w="6350">
                      <a:solidFill>
                        <a:srgbClr val="808080"/>
                      </a:solidFill>
                    </a:lnR>
                    <a:lnT w="6350">
                      <a:solidFill>
                        <a:srgbClr val="808080"/>
                      </a:solidFill>
                    </a:lnT>
                    <a:lnB w="6350">
                      <a:solidFill>
                        <a:srgbClr val="808080"/>
                      </a:solidFill>
                    </a:lnB>
                    <a:solidFill>
                      <a:srgbClr val="FFFFFF"/>
                    </a:solidFill>
                  </a:tcPr>
                </a:tc>
                <a:tc>
                  <a:txBody>
                    <a:bodyPr/>
                    <a:lstStyle/>
                    <a:p>
                      <a:pPr algn="l">
                        <a:defRPr sz="900">
                          <a:solidFill>
                            <a:srgbClr val="8D8D8D"/>
                          </a:solidFill>
                          <a:latin typeface="+mn-lt"/>
                          <a:ea typeface="+mn-ea"/>
                          <a:cs typeface="+mn-cs"/>
                          <a:sym typeface="Helvetica"/>
                        </a:defRPr>
                      </a:pPr>
                      <a:r>
                        <a:rPr>
                          <a:latin typeface="メイリオ"/>
                          <a:ea typeface="メイリオ"/>
                          <a:cs typeface="メイリオ"/>
                          <a:sym typeface="メイリオ"/>
                        </a:rPr>
                        <a:t>全プラ</a:t>
                      </a:r>
                      <a:r>
                        <a:t>ン</a:t>
                      </a:r>
                      <a:r>
                        <a:t>14</a:t>
                      </a:r>
                      <a:r>
                        <a:t>日間</a:t>
                      </a:r>
                      <a:r>
                        <a:rPr>
                          <a:latin typeface="メイリオ"/>
                          <a:ea typeface="メイリオ"/>
                          <a:cs typeface="メイリオ"/>
                          <a:sym typeface="メイリオ"/>
                        </a:rPr>
                        <a:t>無料</a:t>
                      </a:r>
                    </a:p>
                  </a:txBody>
                  <a:tcPr marL="0" marR="0" marT="0" marB="0" anchor="ctr" anchorCtr="0" horzOverflow="overflow">
                    <a:lnL w="6350">
                      <a:solidFill>
                        <a:srgbClr val="808080"/>
                      </a:solidFill>
                    </a:lnL>
                    <a:lnR w="12700">
                      <a:miter lim="400000"/>
                    </a:lnR>
                    <a:lnT w="6350">
                      <a:solidFill>
                        <a:srgbClr val="808080"/>
                      </a:solidFill>
                    </a:lnT>
                    <a:lnB w="6350">
                      <a:solidFill>
                        <a:srgbClr val="808080"/>
                      </a:solidFill>
                    </a:lnB>
                    <a:solidFill>
                      <a:srgbClr val="FFFFFF"/>
                    </a:solidFill>
                  </a:tcPr>
                </a:tc>
              </a:tr>
            </a:tbl>
          </a:graphicData>
        </a:graphic>
      </p:graphicFrame>
      <p:sp>
        <p:nvSpPr>
          <p:cNvPr id="65" name="Shape 65"/>
          <p:cNvSpPr/>
          <p:nvPr/>
        </p:nvSpPr>
        <p:spPr>
          <a:xfrm>
            <a:off x="701099" y="763429"/>
            <a:ext cx="2423379" cy="25654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1100" u="sng">
                <a:solidFill>
                  <a:srgbClr val="0563C1"/>
                </a:solidFill>
                <a:uFill>
                  <a:solidFill>
                    <a:srgbClr val="0563C1"/>
                  </a:solidFill>
                </a:uFill>
                <a:latin typeface="+mn-lt"/>
                <a:ea typeface="+mn-ea"/>
                <a:cs typeface="+mn-cs"/>
                <a:sym typeface="Helvetica"/>
                <a:hlinkClick r:id="rId4" invalidUrl="" action="" tgtFrame="" tooltip="" history="1" highlightClick="0" endSnd="0"/>
              </a:defRPr>
            </a:lvl1pPr>
          </a:lstStyle>
          <a:p>
            <a:pPr>
              <a:defRPr u="none">
                <a:solidFill>
                  <a:srgbClr val="8D8D8D"/>
                </a:solidFill>
                <a:uFillTx/>
              </a:defRPr>
            </a:pPr>
            <a:r>
              <a:rPr u="sng">
                <a:solidFill>
                  <a:srgbClr val="0563C1"/>
                </a:solidFill>
                <a:uFill>
                  <a:solidFill>
                    <a:srgbClr val="0563C1"/>
                  </a:solidFill>
                </a:uFill>
                <a:hlinkClick r:id="rId4" invalidUrl="" action="" tgtFrame="" tooltip="" history="1" highlightClick="0" endSnd="0"/>
              </a:rPr>
              <a:t>https://cloud-revo.com/postaffiliatepro</a:t>
            </a:r>
          </a:p>
        </p:txBody>
      </p:sp>
      <p:sp>
        <p:nvSpPr>
          <p:cNvPr id="66" name="Shape 66"/>
          <p:cNvSpPr/>
          <p:nvPr/>
        </p:nvSpPr>
        <p:spPr>
          <a:xfrm>
            <a:off x="7169147" y="3484453"/>
            <a:ext cx="612141" cy="21844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b="1" sz="1000">
                <a:solidFill>
                  <a:srgbClr val="FFFFFF"/>
                </a:solidFill>
                <a:latin typeface="メイリオ"/>
                <a:ea typeface="メイリオ"/>
                <a:cs typeface="メイリオ"/>
                <a:sym typeface="メイリオ"/>
              </a:defRPr>
            </a:lvl1pPr>
          </a:lstStyle>
          <a:p>
            <a:pPr>
              <a:defRPr>
                <a:latin typeface="Century Gothic"/>
                <a:ea typeface="Century Gothic"/>
                <a:cs typeface="Century Gothic"/>
                <a:sym typeface="Century Gothic"/>
              </a:defRPr>
            </a:pPr>
            <a:r>
              <a:rPr>
                <a:latin typeface="メイリオ"/>
                <a:ea typeface="メイリオ"/>
                <a:cs typeface="メイリオ"/>
                <a:sym typeface="メイリオ"/>
              </a:rPr>
              <a:t>料金概要</a:t>
            </a:r>
          </a:p>
        </p:txBody>
      </p:sp>
      <p:sp>
        <p:nvSpPr>
          <p:cNvPr id="67" name="Shape 67"/>
          <p:cNvSpPr/>
          <p:nvPr/>
        </p:nvSpPr>
        <p:spPr>
          <a:xfrm>
            <a:off x="7181970" y="5277815"/>
            <a:ext cx="612141" cy="21844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b="1" sz="1000">
                <a:solidFill>
                  <a:srgbClr val="FFFFFF"/>
                </a:solidFill>
                <a:latin typeface="メイリオ"/>
                <a:ea typeface="メイリオ"/>
                <a:cs typeface="メイリオ"/>
                <a:sym typeface="メイリオ"/>
              </a:defRPr>
            </a:lvl1pPr>
          </a:lstStyle>
          <a:p>
            <a:pPr>
              <a:defRPr>
                <a:latin typeface="Century Gothic"/>
                <a:ea typeface="Century Gothic"/>
                <a:cs typeface="Century Gothic"/>
                <a:sym typeface="Century Gothic"/>
              </a:defRPr>
            </a:pPr>
            <a:r>
              <a:rPr>
                <a:latin typeface="メイリオ"/>
                <a:ea typeface="メイリオ"/>
                <a:cs typeface="メイリオ"/>
                <a:sym typeface="メイリオ"/>
              </a:rPr>
              <a:t>運営会社</a:t>
            </a:r>
          </a:p>
        </p:txBody>
      </p:sp>
      <p:grpSp>
        <p:nvGrpSpPr>
          <p:cNvPr id="70" name="Group 70"/>
          <p:cNvGrpSpPr/>
          <p:nvPr/>
        </p:nvGrpSpPr>
        <p:grpSpPr>
          <a:xfrm>
            <a:off x="7397246" y="266905"/>
            <a:ext cx="2109988" cy="389513"/>
            <a:chOff x="0" y="0"/>
            <a:chExt cx="2109986" cy="389512"/>
          </a:xfrm>
        </p:grpSpPr>
        <p:sp>
          <p:nvSpPr>
            <p:cNvPr id="68" name="Shape 68"/>
            <p:cNvSpPr/>
            <p:nvPr/>
          </p:nvSpPr>
          <p:spPr>
            <a:xfrm>
              <a:off x="0" y="0"/>
              <a:ext cx="2109987" cy="389513"/>
            </a:xfrm>
            <a:prstGeom prst="roundRect">
              <a:avLst>
                <a:gd name="adj" fmla="val 50000"/>
              </a:avLst>
            </a:prstGeom>
            <a:solidFill>
              <a:srgbClr val="FFFFFF"/>
            </a:solidFill>
            <a:ln w="12700" cap="flat">
              <a:noFill/>
              <a:miter lim="400000"/>
            </a:ln>
            <a:effectLst/>
          </p:spPr>
          <p:txBody>
            <a:bodyPr wrap="square" lIns="45719" tIns="45719" rIns="45719" bIns="45719" numCol="1" anchor="t">
              <a:noAutofit/>
            </a:bodyPr>
            <a:lstStyle/>
            <a:p>
              <a:pPr/>
            </a:p>
          </p:txBody>
        </p:sp>
        <p:sp>
          <p:nvSpPr>
            <p:cNvPr id="69" name="Shape 69"/>
            <p:cNvSpPr/>
            <p:nvPr/>
          </p:nvSpPr>
          <p:spPr>
            <a:xfrm>
              <a:off x="57042" y="57042"/>
              <a:ext cx="1995903" cy="3175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spAutoFit/>
            </a:bodyPr>
            <a:lstStyle/>
            <a:p>
              <a:pPr>
                <a:defRPr sz="900">
                  <a:solidFill>
                    <a:srgbClr val="00AFF2"/>
                  </a:solidFill>
                </a:defRPr>
              </a:pPr>
              <a:r>
                <a:rPr>
                  <a:latin typeface="メイリオ"/>
                  <a:ea typeface="メイリオ"/>
                  <a:cs typeface="メイリオ"/>
                  <a:sym typeface="メイリオ"/>
                </a:rPr>
                <a:t>カテゴリ：</a:t>
              </a:r>
              <a:r>
                <a:t>プロモーション</a:t>
              </a:r>
            </a:p>
            <a:p>
              <a:pPr>
                <a:defRPr sz="900">
                  <a:solidFill>
                    <a:srgbClr val="00AFF2"/>
                  </a:solidFill>
                  <a:latin typeface="+mn-lt"/>
                  <a:ea typeface="+mn-ea"/>
                  <a:cs typeface="+mn-cs"/>
                  <a:sym typeface="Helvetica"/>
                </a:defRPr>
              </a:pPr>
              <a:r>
                <a:t>タグ：アフィリエイト 成果報酬 アフィ</a:t>
              </a:r>
            </a:p>
          </p:txBody>
        </p:sp>
      </p:grpSp>
      <p:sp>
        <p:nvSpPr>
          <p:cNvPr id="71" name="Shape 71"/>
          <p:cNvSpPr/>
          <p:nvPr/>
        </p:nvSpPr>
        <p:spPr>
          <a:xfrm>
            <a:off x="847201" y="3484453"/>
            <a:ext cx="1396537" cy="2184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b="1" sz="1000">
                <a:solidFill>
                  <a:srgbClr val="FFFFFF"/>
                </a:solidFill>
                <a:latin typeface="メイリオ"/>
                <a:ea typeface="メイリオ"/>
                <a:cs typeface="メイリオ"/>
                <a:sym typeface="メイリオ"/>
              </a:defRPr>
            </a:lvl1pPr>
          </a:lstStyle>
          <a:p>
            <a:pPr>
              <a:defRPr>
                <a:latin typeface="Century Gothic"/>
                <a:ea typeface="Century Gothic"/>
                <a:cs typeface="Century Gothic"/>
                <a:sym typeface="Century Gothic"/>
              </a:defRPr>
            </a:pPr>
            <a:r>
              <a:rPr>
                <a:latin typeface="メイリオ"/>
                <a:ea typeface="メイリオ"/>
                <a:cs typeface="メイリオ"/>
                <a:sym typeface="メイリオ"/>
              </a:rPr>
              <a:t>主な特長・メリット</a:t>
            </a:r>
          </a:p>
        </p:txBody>
      </p:sp>
      <p:sp>
        <p:nvSpPr>
          <p:cNvPr id="72" name="Shape 72"/>
          <p:cNvSpPr/>
          <p:nvPr/>
        </p:nvSpPr>
        <p:spPr>
          <a:xfrm>
            <a:off x="7169147" y="3467598"/>
            <a:ext cx="4284916" cy="2789130"/>
          </a:xfrm>
          <a:prstGeom prst="rect">
            <a:avLst/>
          </a:prstGeom>
          <a:ln w="12700">
            <a:solidFill>
              <a:srgbClr val="D9D9D9"/>
            </a:solidFill>
            <a:miter/>
          </a:ln>
        </p:spPr>
        <p:txBody>
          <a:bodyPr lIns="45719" rIns="45719" anchor="ctr"/>
          <a:lstStyle/>
          <a:p>
            <a:pPr algn="ctr">
              <a:defRPr>
                <a:solidFill>
                  <a:srgbClr val="FFFFFF"/>
                </a:solidFill>
              </a:defRPr>
            </a:pPr>
          </a:p>
        </p:txBody>
      </p:sp>
      <p:sp>
        <p:nvSpPr>
          <p:cNvPr id="73" name="Shape 73"/>
          <p:cNvSpPr/>
          <p:nvPr/>
        </p:nvSpPr>
        <p:spPr>
          <a:xfrm>
            <a:off x="737936" y="2113323"/>
            <a:ext cx="5060352" cy="1393192"/>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sz="1100">
                <a:solidFill>
                  <a:srgbClr val="8D8D8D"/>
                </a:solidFill>
                <a:latin typeface="+mn-lt"/>
                <a:ea typeface="+mn-ea"/>
                <a:cs typeface="+mn-cs"/>
                <a:sym typeface="Helvetica"/>
              </a:defRPr>
            </a:lvl1pPr>
          </a:lstStyle>
          <a:p>
            <a:pPr/>
            <a:r>
              <a:t>アフィリエイトシステムの自社での構築・運営を可能にするクラウド型アフィリエイトシステムです。アフィリリンクでは無く、直接URLで成果判定が可能になるダイレクトリンク機能やティア機能（サブアフィリエイトツリー）やバイナリーツリーの形も構築できるなど、高機能でありながら月額99ドルからのリーズナブルなサービス料が魅力です。			</a:t>
            </a:r>
          </a:p>
        </p:txBody>
      </p:sp>
      <p:sp>
        <p:nvSpPr>
          <p:cNvPr id="74" name="Shape 74"/>
          <p:cNvSpPr/>
          <p:nvPr/>
        </p:nvSpPr>
        <p:spPr>
          <a:xfrm>
            <a:off x="815709" y="4543426"/>
            <a:ext cx="2161558" cy="4089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1" indent="87313" algn="ctr">
              <a:defRPr b="1" sz="1000">
                <a:solidFill>
                  <a:srgbClr val="00AFF2"/>
                </a:solidFill>
                <a:latin typeface="+mn-lt"/>
                <a:ea typeface="+mn-ea"/>
                <a:cs typeface="+mn-cs"/>
                <a:sym typeface="Helvetica"/>
              </a:defRPr>
            </a:pPr>
            <a:r>
              <a:t>低価格でアフィリエイトシステムの自社運営を実現！</a:t>
            </a:r>
          </a:p>
        </p:txBody>
      </p:sp>
      <p:pic>
        <p:nvPicPr>
          <p:cNvPr id="75" name="image7.png"/>
          <p:cNvPicPr>
            <a:picLocks noChangeAspect="1"/>
          </p:cNvPicPr>
          <p:nvPr/>
        </p:nvPicPr>
        <p:blipFill>
          <a:blip r:embed="rId5">
            <a:extLst/>
          </a:blip>
          <a:stretch>
            <a:fillRect/>
          </a:stretch>
        </p:blipFill>
        <p:spPr>
          <a:xfrm>
            <a:off x="1475408" y="3945123"/>
            <a:ext cx="842159" cy="552004"/>
          </a:xfrm>
          <a:prstGeom prst="rect">
            <a:avLst/>
          </a:prstGeom>
          <a:ln w="12700">
            <a:miter lim="400000"/>
          </a:ln>
        </p:spPr>
      </p:pic>
      <p:pic>
        <p:nvPicPr>
          <p:cNvPr id="76" name="image8.png"/>
          <p:cNvPicPr>
            <a:picLocks noChangeAspect="1"/>
          </p:cNvPicPr>
          <p:nvPr/>
        </p:nvPicPr>
        <p:blipFill>
          <a:blip r:embed="rId6">
            <a:extLst/>
          </a:blip>
          <a:stretch>
            <a:fillRect/>
          </a:stretch>
        </p:blipFill>
        <p:spPr>
          <a:xfrm>
            <a:off x="3619091" y="3780909"/>
            <a:ext cx="757381" cy="718541"/>
          </a:xfrm>
          <a:prstGeom prst="rect">
            <a:avLst/>
          </a:prstGeom>
          <a:ln w="12700">
            <a:miter lim="400000"/>
          </a:ln>
        </p:spPr>
      </p:pic>
      <p:pic>
        <p:nvPicPr>
          <p:cNvPr id="77" name="image9.png"/>
          <p:cNvPicPr>
            <a:picLocks noChangeAspect="1"/>
          </p:cNvPicPr>
          <p:nvPr/>
        </p:nvPicPr>
        <p:blipFill>
          <a:blip r:embed="rId7">
            <a:extLst/>
          </a:blip>
          <a:stretch>
            <a:fillRect/>
          </a:stretch>
        </p:blipFill>
        <p:spPr>
          <a:xfrm>
            <a:off x="5717309" y="3849194"/>
            <a:ext cx="757381" cy="718870"/>
          </a:xfrm>
          <a:prstGeom prst="rect">
            <a:avLst/>
          </a:prstGeom>
          <a:ln w="12700">
            <a:miter lim="400000"/>
          </a:ln>
        </p:spPr>
      </p:pic>
      <p:pic>
        <p:nvPicPr>
          <p:cNvPr id="78" name="main-qimg-6667e45eb953d9d2f37cbc2c1bbd3fa2.jpg"/>
          <p:cNvPicPr>
            <a:picLocks noChangeAspect="1"/>
          </p:cNvPicPr>
          <p:nvPr/>
        </p:nvPicPr>
        <p:blipFill>
          <a:blip r:embed="rId8">
            <a:extLst/>
          </a:blip>
          <a:stretch>
            <a:fillRect/>
          </a:stretch>
        </p:blipFill>
        <p:spPr>
          <a:xfrm>
            <a:off x="6200197" y="923707"/>
            <a:ext cx="3635316" cy="2276602"/>
          </a:xfrm>
          <a:prstGeom prst="rect">
            <a:avLst/>
          </a:prstGeom>
          <a:ln w="12700">
            <a:miter lim="400000"/>
          </a:ln>
          <a:effectLst>
            <a:outerShdw sx="100000" sy="100000" kx="0" ky="0" algn="b" rotWithShape="0" blurRad="50800" dist="38100" dir="2700000">
              <a:srgbClr val="000000">
                <a:alpha val="40000"/>
              </a:srgbClr>
            </a:outerShdw>
          </a:effectLst>
        </p:spPr>
      </p:pic>
      <p:pic>
        <p:nvPicPr>
          <p:cNvPr id="79" name="91285.png"/>
          <p:cNvPicPr>
            <a:picLocks noChangeAspect="1"/>
          </p:cNvPicPr>
          <p:nvPr/>
        </p:nvPicPr>
        <p:blipFill>
          <a:blip r:embed="rId9">
            <a:extLst/>
          </a:blip>
          <a:stretch>
            <a:fillRect/>
          </a:stretch>
        </p:blipFill>
        <p:spPr>
          <a:xfrm>
            <a:off x="8460564" y="1670078"/>
            <a:ext cx="3218968" cy="1606131"/>
          </a:xfrm>
          <a:prstGeom prst="rect">
            <a:avLst/>
          </a:prstGeom>
          <a:ln w="12700">
            <a:miter lim="400000"/>
          </a:ln>
          <a:effectLst>
            <a:outerShdw sx="100000" sy="100000" kx="0" ky="0" algn="b" rotWithShape="0" blurRad="50800" dist="38100" dir="2700000">
              <a:srgbClr val="000000">
                <a:alpha val="40000"/>
              </a:srgbClr>
            </a:outerShdw>
          </a:effectLst>
        </p:spPr>
      </p:pic>
    </p:spTree>
  </p:cSld>
  <p:clrMapOvr>
    <a:masterClrMapping/>
  </p:clrMapOvr>
  <p:transition xmlns:p14="http://schemas.microsoft.com/office/powerpoint/2010/main" spd="med" advClick="1" p14:dur="1000"/>
</p:sld>
</file>

<file path=ppt/slides/slide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1" name="Shape 81"/>
          <p:cNvSpPr/>
          <p:nvPr>
            <p:ph type="sldNum" sz="quarter" idx="2"/>
          </p:nvPr>
        </p:nvSpPr>
        <p:spPr>
          <a:xfrm>
            <a:off x="11900907" y="6326505"/>
            <a:ext cx="189494" cy="28194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82" name="Shape 82"/>
          <p:cNvSpPr/>
          <p:nvPr>
            <p:ph type="title"/>
          </p:nvPr>
        </p:nvSpPr>
        <p:spPr>
          <a:prstGeom prst="rect">
            <a:avLst/>
          </a:prstGeom>
        </p:spPr>
        <p:txBody>
          <a:bodyPr/>
          <a:lstStyle/>
          <a:p>
            <a:pPr/>
            <a:r>
              <a:t>Post Affiliate Pro</a:t>
            </a:r>
            <a:r>
              <a:rPr>
                <a:latin typeface="メイリオ"/>
                <a:ea typeface="メイリオ"/>
                <a:cs typeface="メイリオ"/>
                <a:sym typeface="メイリオ"/>
              </a:rPr>
              <a:t>機能一覧</a:t>
            </a:r>
          </a:p>
        </p:txBody>
      </p:sp>
      <p:sp>
        <p:nvSpPr>
          <p:cNvPr id="83" name="Shape 83"/>
          <p:cNvSpPr/>
          <p:nvPr/>
        </p:nvSpPr>
        <p:spPr>
          <a:xfrm>
            <a:off x="721111" y="1003611"/>
            <a:ext cx="11142442" cy="74676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nSpc>
                <a:spcPct val="90000"/>
              </a:lnSpc>
              <a:spcBef>
                <a:spcPts val="1000"/>
              </a:spcBef>
              <a:defRPr sz="2000">
                <a:solidFill>
                  <a:srgbClr val="8D8D8D"/>
                </a:solidFill>
                <a:latin typeface="+mn-lt"/>
                <a:ea typeface="+mn-ea"/>
                <a:cs typeface="+mn-cs"/>
                <a:sym typeface="Helvetica"/>
              </a:defRPr>
            </a:lvl1pPr>
          </a:lstStyle>
          <a:p>
            <a:pPr/>
            <a:r>
              <a:t>Post Affiliate Pro（ポストアフィリエイトプロ）は低価格で自社での　　　　　　　　　　　　　アフィリエイトシステムの構築・運営を可能にします。</a:t>
            </a:r>
          </a:p>
        </p:txBody>
      </p:sp>
      <p:grpSp>
        <p:nvGrpSpPr>
          <p:cNvPr id="86" name="Group 86"/>
          <p:cNvGrpSpPr/>
          <p:nvPr/>
        </p:nvGrpSpPr>
        <p:grpSpPr>
          <a:xfrm>
            <a:off x="1016330" y="2073166"/>
            <a:ext cx="2421483" cy="4075387"/>
            <a:chOff x="0" y="0"/>
            <a:chExt cx="2421481" cy="4075386"/>
          </a:xfrm>
        </p:grpSpPr>
        <p:sp>
          <p:nvSpPr>
            <p:cNvPr id="84" name="Shape 84"/>
            <p:cNvSpPr/>
            <p:nvPr/>
          </p:nvSpPr>
          <p:spPr>
            <a:xfrm>
              <a:off x="0" y="0"/>
              <a:ext cx="2421482" cy="4075387"/>
            </a:xfrm>
            <a:prstGeom prst="roundRect">
              <a:avLst>
                <a:gd name="adj" fmla="val 1318"/>
              </a:avLst>
            </a:prstGeom>
            <a:solidFill>
              <a:srgbClr val="FFFFFF"/>
            </a:solidFill>
            <a:ln w="12700" cap="flat">
              <a:solidFill>
                <a:srgbClr val="4FC2EF"/>
              </a:solidFill>
              <a:prstDash val="solid"/>
              <a:miter lim="800000"/>
            </a:ln>
            <a:effectLst>
              <a:outerShdw sx="100000" sy="100000" kx="0" ky="0" algn="b" rotWithShape="0" blurRad="50800" dist="38100" dir="2700000">
                <a:srgbClr val="000000">
                  <a:alpha val="40000"/>
                </a:srgbClr>
              </a:outerShdw>
            </a:effectLst>
          </p:spPr>
          <p:txBody>
            <a:bodyPr wrap="square" lIns="45719" tIns="45719" rIns="45719" bIns="45719" numCol="1" anchor="t">
              <a:noAutofit/>
            </a:bodyPr>
            <a:lstStyle/>
            <a:p>
              <a:pPr algn="ctr">
                <a:defRPr>
                  <a:solidFill>
                    <a:srgbClr val="FFFFFF"/>
                  </a:solidFill>
                </a:defRPr>
              </a:pPr>
            </a:p>
          </p:txBody>
        </p:sp>
        <p:sp>
          <p:nvSpPr>
            <p:cNvPr id="85" name="Shape 85"/>
            <p:cNvSpPr/>
            <p:nvPr/>
          </p:nvSpPr>
          <p:spPr>
            <a:xfrm>
              <a:off x="9347" y="9348"/>
              <a:ext cx="2402787" cy="156464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p>
              <a:pPr algn="ctr">
                <a:defRPr b="1" sz="2000">
                  <a:solidFill>
                    <a:srgbClr val="4FC2EF"/>
                  </a:solidFill>
                </a:defRPr>
              </a:pPr>
            </a:p>
            <a:p>
              <a:pPr algn="ctr">
                <a:defRPr b="1" sz="2000">
                  <a:solidFill>
                    <a:srgbClr val="4FC2EF"/>
                  </a:solidFill>
                </a:defRPr>
              </a:pPr>
            </a:p>
            <a:p>
              <a:pPr algn="ctr">
                <a:defRPr b="1" sz="2000">
                  <a:solidFill>
                    <a:srgbClr val="4FC2EF"/>
                  </a:solidFill>
                </a:defRPr>
              </a:pPr>
            </a:p>
            <a:p>
              <a:pPr algn="ctr">
                <a:defRPr b="1" sz="2000">
                  <a:solidFill>
                    <a:srgbClr val="4FC2EF"/>
                  </a:solidFill>
                </a:defRPr>
              </a:pPr>
            </a:p>
            <a:p>
              <a:pPr algn="ctr">
                <a:defRPr b="1" sz="2000">
                  <a:solidFill>
                    <a:srgbClr val="4FC2EF"/>
                  </a:solidFill>
                </a:defRPr>
              </a:pPr>
              <a:r>
                <a:rPr>
                  <a:latin typeface="メイリオ"/>
                  <a:ea typeface="メイリオ"/>
                  <a:cs typeface="メイリオ"/>
                  <a:sym typeface="メイリオ"/>
                </a:rPr>
                <a:t>サポート</a:t>
              </a:r>
            </a:p>
          </p:txBody>
        </p:sp>
      </p:grpSp>
      <p:grpSp>
        <p:nvGrpSpPr>
          <p:cNvPr id="89" name="Group 89"/>
          <p:cNvGrpSpPr/>
          <p:nvPr/>
        </p:nvGrpSpPr>
        <p:grpSpPr>
          <a:xfrm>
            <a:off x="3696330" y="2073167"/>
            <a:ext cx="2421483" cy="4075387"/>
            <a:chOff x="0" y="0"/>
            <a:chExt cx="2421481" cy="4075386"/>
          </a:xfrm>
        </p:grpSpPr>
        <p:sp>
          <p:nvSpPr>
            <p:cNvPr id="87" name="Shape 87"/>
            <p:cNvSpPr/>
            <p:nvPr/>
          </p:nvSpPr>
          <p:spPr>
            <a:xfrm>
              <a:off x="0" y="0"/>
              <a:ext cx="2421482" cy="4075387"/>
            </a:xfrm>
            <a:prstGeom prst="roundRect">
              <a:avLst>
                <a:gd name="adj" fmla="val 1318"/>
              </a:avLst>
            </a:prstGeom>
            <a:solidFill>
              <a:srgbClr val="FFFFFF"/>
            </a:solidFill>
            <a:ln w="12700" cap="flat">
              <a:solidFill>
                <a:srgbClr val="4FC2EF"/>
              </a:solidFill>
              <a:prstDash val="solid"/>
              <a:miter lim="800000"/>
            </a:ln>
            <a:effectLst>
              <a:outerShdw sx="100000" sy="100000" kx="0" ky="0" algn="b" rotWithShape="0" blurRad="50800" dist="38100" dir="2700000">
                <a:srgbClr val="000000">
                  <a:alpha val="40000"/>
                </a:srgbClr>
              </a:outerShdw>
            </a:effectLst>
          </p:spPr>
          <p:txBody>
            <a:bodyPr wrap="square" lIns="45719" tIns="45719" rIns="45719" bIns="45719" numCol="1" anchor="t">
              <a:noAutofit/>
            </a:bodyPr>
            <a:lstStyle/>
            <a:p>
              <a:pPr algn="ctr">
                <a:defRPr>
                  <a:solidFill>
                    <a:srgbClr val="FFFFFF"/>
                  </a:solidFill>
                </a:defRPr>
              </a:pPr>
            </a:p>
          </p:txBody>
        </p:sp>
        <p:sp>
          <p:nvSpPr>
            <p:cNvPr id="88" name="Shape 88"/>
            <p:cNvSpPr/>
            <p:nvPr/>
          </p:nvSpPr>
          <p:spPr>
            <a:xfrm>
              <a:off x="9347" y="9348"/>
              <a:ext cx="2402787" cy="194564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p>
              <a:pPr algn="ctr">
                <a:defRPr b="1" sz="2000">
                  <a:solidFill>
                    <a:srgbClr val="4FC2EF"/>
                  </a:solidFill>
                </a:defRPr>
              </a:pPr>
            </a:p>
            <a:p>
              <a:pPr algn="ctr">
                <a:defRPr b="1" sz="2000">
                  <a:solidFill>
                    <a:srgbClr val="4FC2EF"/>
                  </a:solidFill>
                </a:defRPr>
              </a:pPr>
            </a:p>
            <a:p>
              <a:pPr algn="ctr">
                <a:defRPr b="1" sz="2000">
                  <a:solidFill>
                    <a:srgbClr val="4FC2EF"/>
                  </a:solidFill>
                </a:defRPr>
              </a:pPr>
            </a:p>
            <a:p>
              <a:pPr algn="ctr">
                <a:defRPr b="1" sz="2000">
                  <a:solidFill>
                    <a:srgbClr val="4FC2EF"/>
                  </a:solidFill>
                </a:defRPr>
              </a:pPr>
            </a:p>
            <a:p>
              <a:pPr algn="ctr">
                <a:defRPr b="1" sz="2000">
                  <a:solidFill>
                    <a:srgbClr val="4FC2EF"/>
                  </a:solidFill>
                </a:defRPr>
              </a:pPr>
              <a:r>
                <a:rPr>
                  <a:latin typeface="メイリオ"/>
                  <a:ea typeface="メイリオ"/>
                  <a:cs typeface="メイリオ"/>
                  <a:sym typeface="メイリオ"/>
                </a:rPr>
                <a:t>アフィリエイトシステム構築</a:t>
              </a:r>
            </a:p>
          </p:txBody>
        </p:sp>
      </p:grpSp>
      <p:grpSp>
        <p:nvGrpSpPr>
          <p:cNvPr id="92" name="Group 92"/>
          <p:cNvGrpSpPr/>
          <p:nvPr/>
        </p:nvGrpSpPr>
        <p:grpSpPr>
          <a:xfrm>
            <a:off x="6376332" y="2073166"/>
            <a:ext cx="2421482" cy="4075387"/>
            <a:chOff x="0" y="0"/>
            <a:chExt cx="2421481" cy="4075386"/>
          </a:xfrm>
        </p:grpSpPr>
        <p:sp>
          <p:nvSpPr>
            <p:cNvPr id="90" name="Shape 90"/>
            <p:cNvSpPr/>
            <p:nvPr/>
          </p:nvSpPr>
          <p:spPr>
            <a:xfrm>
              <a:off x="0" y="0"/>
              <a:ext cx="2421482" cy="4075387"/>
            </a:xfrm>
            <a:prstGeom prst="roundRect">
              <a:avLst>
                <a:gd name="adj" fmla="val 1318"/>
              </a:avLst>
            </a:prstGeom>
            <a:solidFill>
              <a:srgbClr val="FFFFFF"/>
            </a:solidFill>
            <a:ln w="12700" cap="flat">
              <a:solidFill>
                <a:srgbClr val="4FC2EF"/>
              </a:solidFill>
              <a:prstDash val="solid"/>
              <a:miter lim="800000"/>
            </a:ln>
            <a:effectLst>
              <a:outerShdw sx="100000" sy="100000" kx="0" ky="0" algn="b" rotWithShape="0" blurRad="50800" dist="38100" dir="2700000">
                <a:srgbClr val="000000">
                  <a:alpha val="40000"/>
                </a:srgbClr>
              </a:outerShdw>
            </a:effectLst>
          </p:spPr>
          <p:txBody>
            <a:bodyPr wrap="square" lIns="45719" tIns="45719" rIns="45719" bIns="45719" numCol="1" anchor="t">
              <a:noAutofit/>
            </a:bodyPr>
            <a:lstStyle/>
            <a:p>
              <a:pPr algn="ctr">
                <a:defRPr>
                  <a:solidFill>
                    <a:srgbClr val="FFFFFF"/>
                  </a:solidFill>
                </a:defRPr>
              </a:pPr>
            </a:p>
          </p:txBody>
        </p:sp>
        <p:sp>
          <p:nvSpPr>
            <p:cNvPr id="91" name="Shape 91"/>
            <p:cNvSpPr/>
            <p:nvPr/>
          </p:nvSpPr>
          <p:spPr>
            <a:xfrm>
              <a:off x="9347" y="9348"/>
              <a:ext cx="2402787" cy="156464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p>
              <a:pPr algn="ctr">
                <a:defRPr b="1" sz="2000">
                  <a:solidFill>
                    <a:srgbClr val="4FC2EF"/>
                  </a:solidFill>
                </a:defRPr>
              </a:pPr>
            </a:p>
            <a:p>
              <a:pPr algn="ctr">
                <a:defRPr b="1" sz="2000">
                  <a:solidFill>
                    <a:srgbClr val="4FC2EF"/>
                  </a:solidFill>
                </a:defRPr>
              </a:pPr>
            </a:p>
            <a:p>
              <a:pPr algn="ctr">
                <a:defRPr b="1" sz="2000">
                  <a:solidFill>
                    <a:srgbClr val="4FC2EF"/>
                  </a:solidFill>
                </a:defRPr>
              </a:pPr>
            </a:p>
            <a:p>
              <a:pPr algn="ctr">
                <a:defRPr b="1" sz="2000">
                  <a:solidFill>
                    <a:srgbClr val="4FC2EF"/>
                  </a:solidFill>
                </a:defRPr>
              </a:pPr>
            </a:p>
            <a:p>
              <a:pPr algn="ctr">
                <a:defRPr b="1" sz="2000">
                  <a:solidFill>
                    <a:srgbClr val="4FC2EF"/>
                  </a:solidFill>
                </a:defRPr>
              </a:pPr>
              <a:r>
                <a:rPr>
                  <a:latin typeface="メイリオ"/>
                  <a:ea typeface="メイリオ"/>
                  <a:cs typeface="メイリオ"/>
                  <a:sym typeface="メイリオ"/>
                </a:rPr>
                <a:t>トラッキング</a:t>
              </a:r>
            </a:p>
          </p:txBody>
        </p:sp>
      </p:grpSp>
      <p:grpSp>
        <p:nvGrpSpPr>
          <p:cNvPr id="95" name="Group 95"/>
          <p:cNvGrpSpPr/>
          <p:nvPr/>
        </p:nvGrpSpPr>
        <p:grpSpPr>
          <a:xfrm>
            <a:off x="9096705" y="2073166"/>
            <a:ext cx="2421482" cy="4075387"/>
            <a:chOff x="0" y="0"/>
            <a:chExt cx="2421481" cy="4075386"/>
          </a:xfrm>
        </p:grpSpPr>
        <p:sp>
          <p:nvSpPr>
            <p:cNvPr id="93" name="Shape 93"/>
            <p:cNvSpPr/>
            <p:nvPr/>
          </p:nvSpPr>
          <p:spPr>
            <a:xfrm>
              <a:off x="0" y="0"/>
              <a:ext cx="2421482" cy="4075387"/>
            </a:xfrm>
            <a:prstGeom prst="roundRect">
              <a:avLst>
                <a:gd name="adj" fmla="val 1318"/>
              </a:avLst>
            </a:prstGeom>
            <a:solidFill>
              <a:srgbClr val="FFFFFF"/>
            </a:solidFill>
            <a:ln w="12700" cap="flat">
              <a:solidFill>
                <a:srgbClr val="4FC2EF"/>
              </a:solidFill>
              <a:prstDash val="solid"/>
              <a:miter lim="800000"/>
            </a:ln>
            <a:effectLst>
              <a:outerShdw sx="100000" sy="100000" kx="0" ky="0" algn="b" rotWithShape="0" blurRad="50800" dist="38100" dir="2700000">
                <a:srgbClr val="000000">
                  <a:alpha val="40000"/>
                </a:srgbClr>
              </a:outerShdw>
            </a:effectLst>
          </p:spPr>
          <p:txBody>
            <a:bodyPr wrap="square" lIns="45719" tIns="45719" rIns="45719" bIns="45719" numCol="1" anchor="t">
              <a:noAutofit/>
            </a:bodyPr>
            <a:lstStyle/>
            <a:p>
              <a:pPr algn="ctr">
                <a:defRPr>
                  <a:solidFill>
                    <a:srgbClr val="FFFFFF"/>
                  </a:solidFill>
                </a:defRPr>
              </a:pPr>
            </a:p>
          </p:txBody>
        </p:sp>
        <p:sp>
          <p:nvSpPr>
            <p:cNvPr id="94" name="Shape 94"/>
            <p:cNvSpPr/>
            <p:nvPr/>
          </p:nvSpPr>
          <p:spPr>
            <a:xfrm>
              <a:off x="9347" y="9348"/>
              <a:ext cx="2402787" cy="156464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p>
              <a:pPr algn="ctr">
                <a:defRPr b="1" sz="2000">
                  <a:solidFill>
                    <a:srgbClr val="4FC2EF"/>
                  </a:solidFill>
                  <a:latin typeface="+mn-lt"/>
                  <a:ea typeface="+mn-ea"/>
                  <a:cs typeface="+mn-cs"/>
                  <a:sym typeface="Helvetica"/>
                </a:defRPr>
              </a:pPr>
            </a:p>
            <a:p>
              <a:pPr algn="ctr">
                <a:defRPr b="1" sz="2000">
                  <a:solidFill>
                    <a:srgbClr val="4FC2EF"/>
                  </a:solidFill>
                  <a:latin typeface="+mn-lt"/>
                  <a:ea typeface="+mn-ea"/>
                  <a:cs typeface="+mn-cs"/>
                  <a:sym typeface="Helvetica"/>
                </a:defRPr>
              </a:pPr>
            </a:p>
            <a:p>
              <a:pPr algn="ctr">
                <a:defRPr b="1" sz="2000">
                  <a:solidFill>
                    <a:srgbClr val="4FC2EF"/>
                  </a:solidFill>
                  <a:latin typeface="+mn-lt"/>
                  <a:ea typeface="+mn-ea"/>
                  <a:cs typeface="+mn-cs"/>
                  <a:sym typeface="Helvetica"/>
                </a:defRPr>
              </a:pPr>
            </a:p>
            <a:p>
              <a:pPr algn="ctr">
                <a:defRPr b="1" sz="2000">
                  <a:solidFill>
                    <a:srgbClr val="4FC2EF"/>
                  </a:solidFill>
                  <a:latin typeface="+mn-lt"/>
                  <a:ea typeface="+mn-ea"/>
                  <a:cs typeface="+mn-cs"/>
                  <a:sym typeface="Helvetica"/>
                </a:defRPr>
              </a:pPr>
            </a:p>
            <a:p>
              <a:pPr algn="ctr">
                <a:defRPr b="1" sz="2000">
                  <a:solidFill>
                    <a:srgbClr val="4FC2EF"/>
                  </a:solidFill>
                  <a:latin typeface="+mn-lt"/>
                  <a:ea typeface="+mn-ea"/>
                  <a:cs typeface="+mn-cs"/>
                  <a:sym typeface="Helvetica"/>
                </a:defRPr>
              </a:pPr>
              <a:r>
                <a:t>バナー・クーポン</a:t>
              </a:r>
            </a:p>
          </p:txBody>
        </p:sp>
      </p:grpSp>
      <p:pic>
        <p:nvPicPr>
          <p:cNvPr id="96" name="image10.png"/>
          <p:cNvPicPr>
            <a:picLocks noChangeAspect="1"/>
          </p:cNvPicPr>
          <p:nvPr/>
        </p:nvPicPr>
        <p:blipFill>
          <a:blip r:embed="rId2">
            <a:extLst/>
          </a:blip>
          <a:stretch>
            <a:fillRect/>
          </a:stretch>
        </p:blipFill>
        <p:spPr>
          <a:xfrm>
            <a:off x="9993087" y="2494240"/>
            <a:ext cx="610392" cy="783999"/>
          </a:xfrm>
          <a:prstGeom prst="rect">
            <a:avLst/>
          </a:prstGeom>
          <a:ln w="12700">
            <a:miter lim="400000"/>
          </a:ln>
        </p:spPr>
      </p:pic>
      <p:pic>
        <p:nvPicPr>
          <p:cNvPr id="97" name="image11.png"/>
          <p:cNvPicPr>
            <a:picLocks noChangeAspect="1"/>
          </p:cNvPicPr>
          <p:nvPr/>
        </p:nvPicPr>
        <p:blipFill>
          <a:blip r:embed="rId3">
            <a:extLst/>
          </a:blip>
          <a:srcRect l="0" t="0" r="0" b="73134"/>
          <a:stretch>
            <a:fillRect/>
          </a:stretch>
        </p:blipFill>
        <p:spPr>
          <a:xfrm>
            <a:off x="1889580" y="2570015"/>
            <a:ext cx="748265" cy="547393"/>
          </a:xfrm>
          <a:prstGeom prst="rect">
            <a:avLst/>
          </a:prstGeom>
          <a:ln w="12700">
            <a:miter lim="400000"/>
          </a:ln>
        </p:spPr>
      </p:pic>
      <p:pic>
        <p:nvPicPr>
          <p:cNvPr id="98" name="image11.png"/>
          <p:cNvPicPr>
            <a:picLocks noChangeAspect="1"/>
          </p:cNvPicPr>
          <p:nvPr/>
        </p:nvPicPr>
        <p:blipFill>
          <a:blip r:embed="rId3">
            <a:extLst/>
          </a:blip>
          <a:srcRect l="0" t="66034" r="6743" b="0"/>
          <a:stretch>
            <a:fillRect/>
          </a:stretch>
        </p:blipFill>
        <p:spPr>
          <a:xfrm>
            <a:off x="4601026" y="2525603"/>
            <a:ext cx="641506" cy="636217"/>
          </a:xfrm>
          <a:prstGeom prst="rect">
            <a:avLst/>
          </a:prstGeom>
          <a:ln w="12700">
            <a:miter lim="400000"/>
          </a:ln>
        </p:spPr>
      </p:pic>
      <p:sp>
        <p:nvSpPr>
          <p:cNvPr id="99" name="Shape 99"/>
          <p:cNvSpPr/>
          <p:nvPr/>
        </p:nvSpPr>
        <p:spPr>
          <a:xfrm>
            <a:off x="1088678" y="4060661"/>
            <a:ext cx="2301836" cy="13614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marL="180975" indent="-180975">
              <a:buClr>
                <a:srgbClr val="4FC2EF"/>
              </a:buClr>
              <a:buSzPct val="100000"/>
              <a:buFont typeface="Arial"/>
              <a:buChar char="•"/>
              <a:defRPr sz="1200">
                <a:solidFill>
                  <a:srgbClr val="8D8D8D"/>
                </a:solidFill>
                <a:latin typeface="+mn-lt"/>
                <a:ea typeface="+mn-ea"/>
                <a:cs typeface="+mn-cs"/>
                <a:sym typeface="Helvetica"/>
              </a:defRPr>
            </a:pPr>
            <a:r>
              <a:t>年間365日のサポート体制に加え、無料で生涯アップデートを利用可能</a:t>
            </a:r>
          </a:p>
          <a:p>
            <a:pPr>
              <a:defRPr sz="1200">
                <a:solidFill>
                  <a:srgbClr val="8D8D8D"/>
                </a:solidFill>
                <a:latin typeface="+mn-lt"/>
                <a:ea typeface="+mn-ea"/>
                <a:cs typeface="+mn-cs"/>
                <a:sym typeface="Helvetica"/>
              </a:defRPr>
            </a:pPr>
          </a:p>
          <a:p>
            <a:pPr marL="180975" indent="-180975">
              <a:buClr>
                <a:srgbClr val="4FC2EF"/>
              </a:buClr>
              <a:buSzPct val="100000"/>
              <a:buFont typeface="Arial"/>
              <a:buChar char="•"/>
              <a:defRPr sz="1200">
                <a:solidFill>
                  <a:srgbClr val="8D8D8D"/>
                </a:solidFill>
                <a:latin typeface="+mn-lt"/>
                <a:ea typeface="+mn-ea"/>
                <a:cs typeface="+mn-cs"/>
                <a:sym typeface="Helvetica"/>
              </a:defRPr>
            </a:pPr>
            <a:r>
              <a:t>ライブチャットでリアルタイムでのサポートが可能</a:t>
            </a:r>
          </a:p>
        </p:txBody>
      </p:sp>
      <p:sp>
        <p:nvSpPr>
          <p:cNvPr id="100" name="Shape 100"/>
          <p:cNvSpPr/>
          <p:nvPr/>
        </p:nvSpPr>
        <p:spPr>
          <a:xfrm>
            <a:off x="3750512" y="4060661"/>
            <a:ext cx="2320002" cy="1590042"/>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marL="180975" indent="-180975">
              <a:buClr>
                <a:srgbClr val="4FC2EF"/>
              </a:buClr>
              <a:buSzPct val="100000"/>
              <a:buFont typeface="Arial"/>
              <a:buChar char="•"/>
              <a:defRPr sz="1200">
                <a:solidFill>
                  <a:srgbClr val="8D8D8D"/>
                </a:solidFill>
                <a:latin typeface="+mn-lt"/>
                <a:ea typeface="+mn-ea"/>
                <a:cs typeface="+mn-cs"/>
                <a:sym typeface="Helvetica"/>
              </a:defRPr>
            </a:pPr>
            <a:r>
              <a:t>エントリープラン（PRO）で月々97ドルから</a:t>
            </a:r>
          </a:p>
          <a:p>
            <a:pPr marL="180975" indent="-180975">
              <a:buClr>
                <a:srgbClr val="4FC2EF"/>
              </a:buClr>
              <a:buSzPct val="100000"/>
              <a:buFont typeface="Arial"/>
              <a:buChar char="•"/>
              <a:defRPr sz="1200">
                <a:solidFill>
                  <a:srgbClr val="8D8D8D"/>
                </a:solidFill>
                <a:latin typeface="+mn-lt"/>
                <a:ea typeface="+mn-ea"/>
                <a:cs typeface="+mn-cs"/>
                <a:sym typeface="Helvetica"/>
              </a:defRPr>
            </a:pPr>
          </a:p>
          <a:p>
            <a:pPr marL="180975" indent="-180975">
              <a:buClr>
                <a:srgbClr val="4FC2EF"/>
              </a:buClr>
              <a:buSzPct val="100000"/>
              <a:buFont typeface="Arial"/>
              <a:buChar char="•"/>
              <a:defRPr sz="1200">
                <a:solidFill>
                  <a:srgbClr val="8D8D8D"/>
                </a:solidFill>
                <a:latin typeface="+mn-lt"/>
                <a:ea typeface="+mn-ea"/>
                <a:cs typeface="+mn-cs"/>
                <a:sym typeface="Helvetica"/>
              </a:defRPr>
            </a:pPr>
            <a:r>
              <a:t>どのプランでもキャンペーン数は無制限に設定可能</a:t>
            </a:r>
          </a:p>
          <a:p>
            <a:pPr marL="180975" indent="-180975">
              <a:buClr>
                <a:srgbClr val="4FC2EF"/>
              </a:buClr>
              <a:buSzPct val="100000"/>
              <a:buFont typeface="Arial"/>
              <a:buChar char="•"/>
              <a:defRPr sz="1200">
                <a:solidFill>
                  <a:srgbClr val="8D8D8D"/>
                </a:solidFill>
                <a:latin typeface="+mn-lt"/>
                <a:ea typeface="+mn-ea"/>
                <a:cs typeface="+mn-cs"/>
                <a:sym typeface="Helvetica"/>
              </a:defRPr>
            </a:pPr>
          </a:p>
        </p:txBody>
      </p:sp>
      <p:sp>
        <p:nvSpPr>
          <p:cNvPr id="101" name="Shape 101"/>
          <p:cNvSpPr/>
          <p:nvPr/>
        </p:nvSpPr>
        <p:spPr>
          <a:xfrm>
            <a:off x="6441111" y="4060661"/>
            <a:ext cx="2174746" cy="15646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marL="180975" indent="-180975">
              <a:buClr>
                <a:srgbClr val="4FC2EF"/>
              </a:buClr>
              <a:buSzPct val="100000"/>
              <a:buFont typeface="Arial"/>
              <a:buChar char="•"/>
              <a:defRPr sz="1200">
                <a:solidFill>
                  <a:srgbClr val="8D8D8D"/>
                </a:solidFill>
                <a:latin typeface="+mn-lt"/>
                <a:ea typeface="+mn-ea"/>
                <a:cs typeface="+mn-cs"/>
                <a:sym typeface="Helvetica"/>
              </a:defRPr>
            </a:pPr>
            <a:r>
              <a:t>アフィリエイトリンクの全種類を網羅しており、多通貨に対応</a:t>
            </a:r>
          </a:p>
          <a:p>
            <a:pPr>
              <a:defRPr sz="1200">
                <a:solidFill>
                  <a:srgbClr val="8D8D8D"/>
                </a:solidFill>
                <a:latin typeface="+mn-lt"/>
                <a:ea typeface="+mn-ea"/>
                <a:cs typeface="+mn-cs"/>
                <a:sym typeface="Helvetica"/>
              </a:defRPr>
            </a:pPr>
          </a:p>
          <a:p>
            <a:pPr marL="180975" indent="-180975">
              <a:buClr>
                <a:srgbClr val="4FC2EF"/>
              </a:buClr>
              <a:buSzPct val="100000"/>
              <a:buFont typeface="Arial"/>
              <a:buChar char="•"/>
              <a:defRPr sz="1200">
                <a:solidFill>
                  <a:srgbClr val="8D8D8D"/>
                </a:solidFill>
                <a:latin typeface="+mn-lt"/>
                <a:ea typeface="+mn-ea"/>
                <a:cs typeface="+mn-cs"/>
                <a:sym typeface="Helvetica"/>
              </a:defRPr>
            </a:pPr>
            <a:r>
              <a:t>提携者のみに表示されるプライベートキャンペーンも設定可能</a:t>
            </a:r>
          </a:p>
        </p:txBody>
      </p:sp>
      <p:pic>
        <p:nvPicPr>
          <p:cNvPr id="102" name="image9.png"/>
          <p:cNvPicPr>
            <a:picLocks noChangeAspect="1"/>
          </p:cNvPicPr>
          <p:nvPr/>
        </p:nvPicPr>
        <p:blipFill>
          <a:blip r:embed="rId4">
            <a:extLst/>
          </a:blip>
          <a:stretch>
            <a:fillRect/>
          </a:stretch>
        </p:blipFill>
        <p:spPr>
          <a:xfrm>
            <a:off x="7271293" y="2561060"/>
            <a:ext cx="685199" cy="650358"/>
          </a:xfrm>
          <a:prstGeom prst="rect">
            <a:avLst/>
          </a:prstGeom>
          <a:ln w="12700">
            <a:miter lim="400000"/>
          </a:ln>
        </p:spPr>
      </p:pic>
      <p:sp>
        <p:nvSpPr>
          <p:cNvPr id="103" name="Shape 103"/>
          <p:cNvSpPr/>
          <p:nvPr/>
        </p:nvSpPr>
        <p:spPr>
          <a:xfrm>
            <a:off x="9161485" y="4060661"/>
            <a:ext cx="2279629" cy="14122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marL="180975" indent="-180975">
              <a:buClr>
                <a:srgbClr val="4FC2EF"/>
              </a:buClr>
              <a:buSzPct val="100000"/>
              <a:buFont typeface="Arial"/>
              <a:buChar char="•"/>
              <a:defRPr sz="1200">
                <a:solidFill>
                  <a:srgbClr val="8D8D8D"/>
                </a:solidFill>
                <a:latin typeface="+mn-lt"/>
                <a:ea typeface="+mn-ea"/>
                <a:cs typeface="+mn-cs"/>
                <a:sym typeface="Helvetica"/>
              </a:defRPr>
            </a:pPr>
            <a:r>
              <a:t>テキスト・HTML・画像バナーやクーポンなどの販促ツールを使用可能</a:t>
            </a:r>
          </a:p>
          <a:p>
            <a:pPr marL="180975" indent="-180975">
              <a:buClr>
                <a:srgbClr val="4FC2EF"/>
              </a:buClr>
              <a:buSzPct val="100000"/>
              <a:buFont typeface="Arial"/>
              <a:buChar char="•"/>
              <a:defRPr sz="1200">
                <a:solidFill>
                  <a:srgbClr val="8D8D8D"/>
                </a:solidFill>
                <a:latin typeface="+mn-lt"/>
                <a:ea typeface="+mn-ea"/>
                <a:cs typeface="+mn-cs"/>
                <a:sym typeface="Helvetica"/>
              </a:defRPr>
            </a:pPr>
            <a:r>
              <a:t>バナーローテイションにより、サイト訪問者に対し毎訪問　異なるバナーを表示</a:t>
            </a:r>
          </a:p>
        </p:txBody>
      </p:sp>
      <p:grpSp>
        <p:nvGrpSpPr>
          <p:cNvPr id="106" name="Group 106"/>
          <p:cNvGrpSpPr/>
          <p:nvPr/>
        </p:nvGrpSpPr>
        <p:grpSpPr>
          <a:xfrm>
            <a:off x="861419" y="1901974"/>
            <a:ext cx="454518" cy="454517"/>
            <a:chOff x="0" y="0"/>
            <a:chExt cx="454516" cy="454516"/>
          </a:xfrm>
        </p:grpSpPr>
        <p:sp>
          <p:nvSpPr>
            <p:cNvPr id="104" name="Shape 104"/>
            <p:cNvSpPr/>
            <p:nvPr/>
          </p:nvSpPr>
          <p:spPr>
            <a:xfrm>
              <a:off x="-1" y="-1"/>
              <a:ext cx="454518" cy="454518"/>
            </a:xfrm>
            <a:prstGeom prst="ellipse">
              <a:avLst/>
            </a:prstGeom>
            <a:solidFill>
              <a:srgbClr val="63C689"/>
            </a:solidFill>
            <a:ln w="12700" cap="flat">
              <a:noFill/>
              <a:miter lim="400000"/>
            </a:ln>
            <a:effectLst/>
          </p:spPr>
          <p:txBody>
            <a:bodyPr wrap="square" lIns="45719" tIns="45719" rIns="45719" bIns="45719" numCol="1" anchor="ctr">
              <a:noAutofit/>
            </a:bodyPr>
            <a:lstStyle/>
            <a:p>
              <a:pPr algn="ctr">
                <a:defRPr>
                  <a:solidFill>
                    <a:srgbClr val="FFFFFF"/>
                  </a:solidFill>
                </a:defRPr>
              </a:pPr>
            </a:p>
          </p:txBody>
        </p:sp>
        <p:sp>
          <p:nvSpPr>
            <p:cNvPr id="105" name="Shape 105"/>
            <p:cNvSpPr/>
            <p:nvPr/>
          </p:nvSpPr>
          <p:spPr>
            <a:xfrm>
              <a:off x="66561" y="41838"/>
              <a:ext cx="321394" cy="3708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lvl1pPr algn="ctr">
                <a:defRPr>
                  <a:solidFill>
                    <a:srgbClr val="FFFFFF"/>
                  </a:solidFill>
                </a:defRPr>
              </a:lvl1pPr>
            </a:lstStyle>
            <a:p>
              <a:pPr/>
              <a:r>
                <a:t>1</a:t>
              </a:r>
            </a:p>
          </p:txBody>
        </p:sp>
      </p:grpSp>
      <p:grpSp>
        <p:nvGrpSpPr>
          <p:cNvPr id="109" name="Group 109"/>
          <p:cNvGrpSpPr/>
          <p:nvPr/>
        </p:nvGrpSpPr>
        <p:grpSpPr>
          <a:xfrm>
            <a:off x="3552824" y="1901974"/>
            <a:ext cx="454518" cy="454517"/>
            <a:chOff x="0" y="0"/>
            <a:chExt cx="454516" cy="454516"/>
          </a:xfrm>
        </p:grpSpPr>
        <p:sp>
          <p:nvSpPr>
            <p:cNvPr id="107" name="Shape 107"/>
            <p:cNvSpPr/>
            <p:nvPr/>
          </p:nvSpPr>
          <p:spPr>
            <a:xfrm>
              <a:off x="-1" y="-1"/>
              <a:ext cx="454518" cy="454518"/>
            </a:xfrm>
            <a:prstGeom prst="ellipse">
              <a:avLst/>
            </a:prstGeom>
            <a:solidFill>
              <a:srgbClr val="63C689"/>
            </a:solidFill>
            <a:ln w="12700" cap="flat">
              <a:noFill/>
              <a:miter lim="400000"/>
            </a:ln>
            <a:effectLst/>
          </p:spPr>
          <p:txBody>
            <a:bodyPr wrap="square" lIns="45719" tIns="45719" rIns="45719" bIns="45719" numCol="1" anchor="ctr">
              <a:noAutofit/>
            </a:bodyPr>
            <a:lstStyle/>
            <a:p>
              <a:pPr algn="ctr">
                <a:defRPr>
                  <a:solidFill>
                    <a:srgbClr val="FFFFFF"/>
                  </a:solidFill>
                </a:defRPr>
              </a:pPr>
            </a:p>
          </p:txBody>
        </p:sp>
        <p:sp>
          <p:nvSpPr>
            <p:cNvPr id="108" name="Shape 108"/>
            <p:cNvSpPr/>
            <p:nvPr/>
          </p:nvSpPr>
          <p:spPr>
            <a:xfrm>
              <a:off x="66561" y="41838"/>
              <a:ext cx="321394" cy="3708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lvl1pPr algn="ctr">
                <a:defRPr>
                  <a:solidFill>
                    <a:srgbClr val="FFFFFF"/>
                  </a:solidFill>
                </a:defRPr>
              </a:lvl1pPr>
            </a:lstStyle>
            <a:p>
              <a:pPr/>
              <a:r>
                <a:t>2</a:t>
              </a:r>
            </a:p>
          </p:txBody>
        </p:sp>
      </p:grpSp>
      <p:grpSp>
        <p:nvGrpSpPr>
          <p:cNvPr id="112" name="Group 112"/>
          <p:cNvGrpSpPr/>
          <p:nvPr/>
        </p:nvGrpSpPr>
        <p:grpSpPr>
          <a:xfrm>
            <a:off x="6269525" y="1901974"/>
            <a:ext cx="454517" cy="454517"/>
            <a:chOff x="0" y="0"/>
            <a:chExt cx="454516" cy="454516"/>
          </a:xfrm>
        </p:grpSpPr>
        <p:sp>
          <p:nvSpPr>
            <p:cNvPr id="110" name="Shape 110"/>
            <p:cNvSpPr/>
            <p:nvPr/>
          </p:nvSpPr>
          <p:spPr>
            <a:xfrm>
              <a:off x="-1" y="-1"/>
              <a:ext cx="454518" cy="454518"/>
            </a:xfrm>
            <a:prstGeom prst="ellipse">
              <a:avLst/>
            </a:prstGeom>
            <a:solidFill>
              <a:srgbClr val="63C689"/>
            </a:solidFill>
            <a:ln w="12700" cap="flat">
              <a:noFill/>
              <a:miter lim="400000"/>
            </a:ln>
            <a:effectLst/>
          </p:spPr>
          <p:txBody>
            <a:bodyPr wrap="square" lIns="45719" tIns="45719" rIns="45719" bIns="45719" numCol="1" anchor="ctr">
              <a:noAutofit/>
            </a:bodyPr>
            <a:lstStyle/>
            <a:p>
              <a:pPr algn="ctr">
                <a:defRPr>
                  <a:solidFill>
                    <a:srgbClr val="FFFFFF"/>
                  </a:solidFill>
                </a:defRPr>
              </a:pPr>
            </a:p>
          </p:txBody>
        </p:sp>
        <p:sp>
          <p:nvSpPr>
            <p:cNvPr id="111" name="Shape 111"/>
            <p:cNvSpPr/>
            <p:nvPr/>
          </p:nvSpPr>
          <p:spPr>
            <a:xfrm>
              <a:off x="66561" y="41838"/>
              <a:ext cx="321394" cy="3708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lvl1pPr algn="ctr">
                <a:defRPr>
                  <a:solidFill>
                    <a:srgbClr val="FFFFFF"/>
                  </a:solidFill>
                </a:defRPr>
              </a:lvl1pPr>
            </a:lstStyle>
            <a:p>
              <a:pPr/>
              <a:r>
                <a:t>3</a:t>
              </a:r>
            </a:p>
          </p:txBody>
        </p:sp>
      </p:grpSp>
      <p:grpSp>
        <p:nvGrpSpPr>
          <p:cNvPr id="115" name="Group 115"/>
          <p:cNvGrpSpPr/>
          <p:nvPr/>
        </p:nvGrpSpPr>
        <p:grpSpPr>
          <a:xfrm>
            <a:off x="8986225" y="1901974"/>
            <a:ext cx="454517" cy="454517"/>
            <a:chOff x="0" y="0"/>
            <a:chExt cx="454516" cy="454516"/>
          </a:xfrm>
        </p:grpSpPr>
        <p:sp>
          <p:nvSpPr>
            <p:cNvPr id="113" name="Shape 113"/>
            <p:cNvSpPr/>
            <p:nvPr/>
          </p:nvSpPr>
          <p:spPr>
            <a:xfrm>
              <a:off x="-1" y="-1"/>
              <a:ext cx="454518" cy="454518"/>
            </a:xfrm>
            <a:prstGeom prst="ellipse">
              <a:avLst/>
            </a:prstGeom>
            <a:solidFill>
              <a:srgbClr val="63C689"/>
            </a:solidFill>
            <a:ln w="12700" cap="flat">
              <a:noFill/>
              <a:miter lim="400000"/>
            </a:ln>
            <a:effectLst/>
          </p:spPr>
          <p:txBody>
            <a:bodyPr wrap="square" lIns="45719" tIns="45719" rIns="45719" bIns="45719" numCol="1" anchor="ctr">
              <a:noAutofit/>
            </a:bodyPr>
            <a:lstStyle/>
            <a:p>
              <a:pPr algn="ctr">
                <a:defRPr>
                  <a:solidFill>
                    <a:srgbClr val="FFFFFF"/>
                  </a:solidFill>
                </a:defRPr>
              </a:pPr>
            </a:p>
          </p:txBody>
        </p:sp>
        <p:sp>
          <p:nvSpPr>
            <p:cNvPr id="114" name="Shape 114"/>
            <p:cNvSpPr/>
            <p:nvPr/>
          </p:nvSpPr>
          <p:spPr>
            <a:xfrm>
              <a:off x="66561" y="41838"/>
              <a:ext cx="321394" cy="3708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lvl1pPr algn="ctr">
                <a:defRPr>
                  <a:solidFill>
                    <a:srgbClr val="FFFFFF"/>
                  </a:solidFill>
                </a:defRPr>
              </a:lvl1pPr>
            </a:lstStyle>
            <a:p>
              <a:pPr/>
              <a:r>
                <a:t>4</a:t>
              </a:r>
            </a:p>
          </p:txBody>
        </p:sp>
      </p:grpSp>
    </p:spTree>
  </p:cSld>
  <p:clrMapOvr>
    <a:masterClrMapping/>
  </p:clrMapOvr>
  <p:transition xmlns:p14="http://schemas.microsoft.com/office/powerpoint/2010/main" spd="med" advClick="1" p14:dur="1000"/>
</p:sld>
</file>

<file path=ppt/slides/slide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pSp>
        <p:nvGrpSpPr>
          <p:cNvPr id="119" name="Group 119"/>
          <p:cNvGrpSpPr/>
          <p:nvPr/>
        </p:nvGrpSpPr>
        <p:grpSpPr>
          <a:xfrm>
            <a:off x="8261707" y="255819"/>
            <a:ext cx="3468227" cy="573027"/>
            <a:chOff x="0" y="0"/>
            <a:chExt cx="3468225" cy="573026"/>
          </a:xfrm>
        </p:grpSpPr>
        <p:pic>
          <p:nvPicPr>
            <p:cNvPr id="117" name="image12.png"/>
            <p:cNvPicPr>
              <a:picLocks noChangeAspect="1"/>
            </p:cNvPicPr>
            <p:nvPr/>
          </p:nvPicPr>
          <p:blipFill>
            <a:blip r:embed="rId2">
              <a:extLst/>
            </a:blip>
            <a:stretch>
              <a:fillRect/>
            </a:stretch>
          </p:blipFill>
          <p:spPr>
            <a:xfrm>
              <a:off x="0" y="0"/>
              <a:ext cx="3468226" cy="572426"/>
            </a:xfrm>
            <a:prstGeom prst="rect">
              <a:avLst/>
            </a:prstGeom>
            <a:ln w="12700" cap="flat">
              <a:noFill/>
              <a:miter lim="400000"/>
            </a:ln>
            <a:effectLst/>
          </p:spPr>
        </p:pic>
        <p:pic>
          <p:nvPicPr>
            <p:cNvPr id="118" name="image13.png"/>
            <p:cNvPicPr>
              <a:picLocks noChangeAspect="1"/>
            </p:cNvPicPr>
            <p:nvPr/>
          </p:nvPicPr>
          <p:blipFill>
            <a:blip r:embed="rId3">
              <a:extLst/>
            </a:blip>
            <a:srcRect l="34266" t="0" r="0" b="0"/>
            <a:stretch>
              <a:fillRect/>
            </a:stretch>
          </p:blipFill>
          <p:spPr>
            <a:xfrm>
              <a:off x="1187853" y="600"/>
              <a:ext cx="2279819" cy="572427"/>
            </a:xfrm>
            <a:prstGeom prst="rect">
              <a:avLst/>
            </a:prstGeom>
            <a:ln w="12700" cap="flat">
              <a:noFill/>
              <a:miter lim="400000"/>
            </a:ln>
            <a:effectLst/>
          </p:spPr>
        </p:pic>
      </p:grpSp>
      <p:sp>
        <p:nvSpPr>
          <p:cNvPr id="120" name="Shape 120"/>
          <p:cNvSpPr/>
          <p:nvPr>
            <p:ph type="title"/>
          </p:nvPr>
        </p:nvSpPr>
        <p:spPr>
          <a:prstGeom prst="rect">
            <a:avLst/>
          </a:prstGeom>
        </p:spPr>
        <p:txBody>
          <a:bodyPr/>
          <a:lstStyle/>
          <a:p>
            <a:pPr/>
            <a:r>
              <a:t>Post Affiliate Pro</a:t>
            </a:r>
            <a:r>
              <a:rPr>
                <a:latin typeface="メイリオ"/>
                <a:ea typeface="メイリオ"/>
                <a:cs typeface="メイリオ"/>
                <a:sym typeface="メイリオ"/>
              </a:rPr>
              <a:t>料金表</a:t>
            </a:r>
          </a:p>
        </p:txBody>
      </p:sp>
      <p:graphicFrame>
        <p:nvGraphicFramePr>
          <p:cNvPr id="121" name="Table 121"/>
          <p:cNvGraphicFramePr/>
          <p:nvPr/>
        </p:nvGraphicFramePr>
        <p:xfrm>
          <a:off x="453678" y="832076"/>
          <a:ext cx="10807866" cy="5320476"/>
        </p:xfrm>
        <a:graphic xmlns:a="http://schemas.openxmlformats.org/drawingml/2006/main">
          <a:graphicData uri="http://schemas.openxmlformats.org/drawingml/2006/table">
            <a:tbl>
              <a:tblPr firstCol="0" firstRow="1" lastCol="0" lastRow="0" bandCol="0" bandRow="1" rtl="0">
                <a:tableStyleId>{4C3C2611-4C71-4FC5-86AE-919BDF0F9419}</a:tableStyleId>
              </a:tblPr>
              <a:tblGrid>
                <a:gridCol w="1566744"/>
                <a:gridCol w="3162745"/>
                <a:gridCol w="3162745"/>
                <a:gridCol w="3162745"/>
              </a:tblGrid>
              <a:tr h="464836">
                <a:tc>
                  <a:txBody>
                    <a:bodyPr/>
                    <a:lstStyle/>
                    <a:p>
                      <a:pPr algn="l">
                        <a:defRPr sz="700">
                          <a:solidFill>
                            <a:srgbClr val="757575"/>
                          </a:solidFill>
                          <a:latin typeface="メイリオ"/>
                          <a:ea typeface="メイリオ"/>
                          <a:cs typeface="メイリオ"/>
                          <a:sym typeface="メイリオ"/>
                        </a:defRPr>
                      </a:pPr>
                    </a:p>
                    <a:p>
                      <a:pPr algn="l">
                        <a:defRPr sz="1600">
                          <a:solidFill>
                            <a:srgbClr val="757575"/>
                          </a:solidFill>
                          <a:latin typeface="メイリオ"/>
                          <a:ea typeface="メイリオ"/>
                          <a:cs typeface="メイリオ"/>
                          <a:sym typeface="メイリオ"/>
                        </a:defRPr>
                      </a:pPr>
                      <a:r>
                        <a:t>プラン</a:t>
                      </a:r>
                    </a:p>
                  </a:txBody>
                  <a:tcPr marL="72000" marR="72000" marT="72000" marB="72000" anchor="t" anchorCtr="0" horzOverflow="overflow">
                    <a:lnL w="12700">
                      <a:solidFill>
                        <a:srgbClr val="F2F2F2"/>
                      </a:solidFill>
                    </a:lnL>
                    <a:lnR w="12700">
                      <a:solidFill>
                        <a:srgbClr val="F2F2F2"/>
                      </a:solidFill>
                    </a:lnR>
                    <a:lnT w="12700">
                      <a:solidFill>
                        <a:srgbClr val="F2F2F2"/>
                      </a:solidFill>
                    </a:lnT>
                    <a:lnB w="12700">
                      <a:solidFill>
                        <a:srgbClr val="F2F2F2"/>
                      </a:solidFill>
                    </a:lnB>
                    <a:solidFill>
                      <a:srgbClr val="FFFFFF"/>
                    </a:solidFill>
                  </a:tcPr>
                </a:tc>
                <a:tc>
                  <a:txBody>
                    <a:bodyPr/>
                    <a:lstStyle/>
                    <a:p>
                      <a:pPr algn="ctr">
                        <a:defRPr sz="2000">
                          <a:solidFill>
                            <a:srgbClr val="000000"/>
                          </a:solidFill>
                          <a:latin typeface="+mn-lt"/>
                          <a:ea typeface="+mn-ea"/>
                          <a:cs typeface="+mn-cs"/>
                          <a:sym typeface="Helvetica"/>
                        </a:defRPr>
                      </a:pPr>
                      <a:r>
                        <a:t>PRO</a:t>
                      </a:r>
                      <a:r>
                        <a:t> </a:t>
                      </a:r>
                      <a:r>
                        <a:rPr b="0" sz="1200">
                          <a:latin typeface="メイリオ"/>
                          <a:ea typeface="メイリオ"/>
                          <a:cs typeface="メイリオ"/>
                          <a:sym typeface="メイリオ"/>
                        </a:rPr>
                        <a:t>プラン</a:t>
                      </a:r>
                    </a:p>
                  </a:txBody>
                  <a:tcPr marL="45720" marR="45720" marT="45720" marB="45720" anchor="ctr" anchorCtr="0" horzOverflow="overflow">
                    <a:lnL w="12700">
                      <a:solidFill>
                        <a:srgbClr val="F2F2F2"/>
                      </a:solidFill>
                    </a:lnL>
                    <a:lnR w="12700">
                      <a:solidFill>
                        <a:srgbClr val="F2F2F2"/>
                      </a:solidFill>
                    </a:lnR>
                    <a:lnT w="12700">
                      <a:solidFill>
                        <a:srgbClr val="F2F2F2"/>
                      </a:solidFill>
                    </a:lnT>
                    <a:lnB w="12700">
                      <a:solidFill>
                        <a:srgbClr val="F2F2F2"/>
                      </a:solidFill>
                    </a:lnB>
                    <a:solidFill>
                      <a:srgbClr val="E9F7FD"/>
                    </a:solidFill>
                  </a:tcPr>
                </a:tc>
                <a:tc>
                  <a:txBody>
                    <a:bodyPr/>
                    <a:lstStyle/>
                    <a:p>
                      <a:pPr algn="ctr">
                        <a:defRPr sz="2000">
                          <a:solidFill>
                            <a:srgbClr val="000000"/>
                          </a:solidFill>
                          <a:latin typeface="+mn-lt"/>
                          <a:ea typeface="+mn-ea"/>
                          <a:cs typeface="+mn-cs"/>
                          <a:sym typeface="Helvetica"/>
                        </a:defRPr>
                      </a:pPr>
                      <a:r>
                        <a:t>ULTIMATE </a:t>
                      </a:r>
                      <a:r>
                        <a:rPr b="0" sz="1200">
                          <a:latin typeface="メイリオ"/>
                          <a:ea typeface="メイリオ"/>
                          <a:cs typeface="メイリオ"/>
                          <a:sym typeface="メイリオ"/>
                        </a:rPr>
                        <a:t>プラン</a:t>
                      </a:r>
                    </a:p>
                  </a:txBody>
                  <a:tcPr marL="45720" marR="45720" marT="45720" marB="45720" anchor="ctr" anchorCtr="0" horzOverflow="overflow">
                    <a:lnL w="12700">
                      <a:solidFill>
                        <a:srgbClr val="F2F2F2"/>
                      </a:solidFill>
                    </a:lnL>
                    <a:lnR w="12700">
                      <a:solidFill>
                        <a:srgbClr val="F2F2F2"/>
                      </a:solidFill>
                    </a:lnR>
                    <a:lnT w="12700">
                      <a:solidFill>
                        <a:srgbClr val="F2F2F2"/>
                      </a:solidFill>
                    </a:lnT>
                    <a:lnB w="12700">
                      <a:solidFill>
                        <a:srgbClr val="F2F2F2"/>
                      </a:solidFill>
                    </a:lnB>
                    <a:solidFill>
                      <a:srgbClr val="B6E5F8"/>
                    </a:solidFill>
                  </a:tcPr>
                </a:tc>
                <a:tc>
                  <a:txBody>
                    <a:bodyPr/>
                    <a:lstStyle/>
                    <a:p>
                      <a:pPr algn="ctr">
                        <a:defRPr sz="2000">
                          <a:solidFill>
                            <a:srgbClr val="000000"/>
                          </a:solidFill>
                          <a:latin typeface="+mn-lt"/>
                          <a:ea typeface="+mn-ea"/>
                          <a:cs typeface="+mn-cs"/>
                          <a:sym typeface="Helvetica"/>
                        </a:defRPr>
                      </a:pPr>
                      <a:r>
                        <a:t>NETWORK</a:t>
                      </a:r>
                      <a:r>
                        <a:t> </a:t>
                      </a:r>
                      <a:r>
                        <a:rPr b="0" sz="1200">
                          <a:latin typeface="メイリオ"/>
                          <a:ea typeface="メイリオ"/>
                          <a:cs typeface="メイリオ"/>
                          <a:sym typeface="メイリオ"/>
                        </a:rPr>
                        <a:t>プラン</a:t>
                      </a:r>
                    </a:p>
                  </a:txBody>
                  <a:tcPr marL="45720" marR="45720" marT="45720" marB="45720" anchor="ctr" anchorCtr="0" horzOverflow="overflow">
                    <a:lnL w="12700">
                      <a:solidFill>
                        <a:srgbClr val="F2F2F2"/>
                      </a:solidFill>
                    </a:lnL>
                    <a:lnR w="12700">
                      <a:solidFill>
                        <a:srgbClr val="F2F2F2"/>
                      </a:solidFill>
                    </a:lnR>
                    <a:lnT w="12700">
                      <a:solidFill>
                        <a:srgbClr val="F2F2F2"/>
                      </a:solidFill>
                    </a:lnT>
                    <a:lnB w="12700">
                      <a:solidFill>
                        <a:srgbClr val="F2F2F2"/>
                      </a:solidFill>
                    </a:lnB>
                    <a:solidFill>
                      <a:srgbClr val="4FC2EF"/>
                    </a:solidFill>
                  </a:tcPr>
                </a:tc>
              </a:tr>
              <a:tr h="463497">
                <a:tc>
                  <a:txBody>
                    <a:bodyPr/>
                    <a:lstStyle/>
                    <a:p>
                      <a:pPr algn="l">
                        <a:defRPr sz="1800"/>
                      </a:pPr>
                      <a:r>
                        <a:rPr b="1" sz="1400">
                          <a:solidFill>
                            <a:srgbClr val="757575"/>
                          </a:solidFill>
                          <a:latin typeface="メイリオ"/>
                          <a:ea typeface="メイリオ"/>
                          <a:cs typeface="メイリオ"/>
                          <a:sym typeface="メイリオ"/>
                        </a:rPr>
                        <a:t>特長</a:t>
                      </a:r>
                    </a:p>
                  </a:txBody>
                  <a:tcPr marL="108000" marR="108000" marT="108000" marB="108000" anchor="t" anchorCtr="0" horzOverflow="overflow">
                    <a:lnL w="12700">
                      <a:solidFill>
                        <a:srgbClr val="F2F2F2"/>
                      </a:solidFill>
                    </a:lnL>
                    <a:lnR w="12700">
                      <a:solidFill>
                        <a:srgbClr val="F2F2F2"/>
                      </a:solidFill>
                    </a:lnR>
                    <a:lnT w="12700">
                      <a:solidFill>
                        <a:srgbClr val="F2F2F2"/>
                      </a:solidFill>
                    </a:lnT>
                    <a:lnB w="12700">
                      <a:solidFill>
                        <a:srgbClr val="F2F2F2"/>
                      </a:solidFill>
                    </a:lnB>
                    <a:solidFill>
                      <a:srgbClr val="FFFFFF"/>
                    </a:solidFill>
                  </a:tcPr>
                </a:tc>
                <a:tc>
                  <a:txBody>
                    <a:bodyPr/>
                    <a:lstStyle/>
                    <a:p>
                      <a:pPr algn="ctr">
                        <a:defRPr sz="1800"/>
                      </a:pPr>
                      <a:r>
                        <a:rPr sz="1400">
                          <a:solidFill>
                            <a:srgbClr val="8D8D8D"/>
                          </a:solidFill>
                          <a:latin typeface="+mn-lt"/>
                          <a:ea typeface="+mn-ea"/>
                          <a:cs typeface="+mn-cs"/>
                          <a:sym typeface="Helvetica"/>
                        </a:rPr>
                        <a:t>スタートアップ向け</a:t>
                      </a:r>
                    </a:p>
                  </a:txBody>
                  <a:tcPr marL="45720" marR="45720" marT="45720" marB="45720" anchor="ctr" anchorCtr="0" horzOverflow="overflow">
                    <a:lnL w="12700">
                      <a:solidFill>
                        <a:srgbClr val="F2F2F2"/>
                      </a:solidFill>
                    </a:lnL>
                    <a:lnR w="12700">
                      <a:solidFill>
                        <a:srgbClr val="F2F2F2"/>
                      </a:solidFill>
                    </a:lnR>
                    <a:lnT w="12700">
                      <a:solidFill>
                        <a:srgbClr val="F2F2F2"/>
                      </a:solidFill>
                    </a:lnT>
                    <a:lnB w="12700">
                      <a:solidFill>
                        <a:srgbClr val="F2F2F2"/>
                      </a:solidFill>
                    </a:lnB>
                    <a:solidFill>
                      <a:srgbClr val="FFFFFF"/>
                    </a:solidFill>
                  </a:tcPr>
                </a:tc>
                <a:tc>
                  <a:txBody>
                    <a:bodyPr/>
                    <a:lstStyle/>
                    <a:p>
                      <a:pPr algn="ctr">
                        <a:defRPr sz="1800"/>
                      </a:pPr>
                      <a:r>
                        <a:rPr sz="1400">
                          <a:solidFill>
                            <a:srgbClr val="8D8D8D"/>
                          </a:solidFill>
                          <a:latin typeface="+mn-lt"/>
                          <a:ea typeface="+mn-ea"/>
                          <a:cs typeface="+mn-cs"/>
                          <a:sym typeface="Helvetica"/>
                        </a:rPr>
                        <a:t>フルスケールのアフィリエイト管理</a:t>
                      </a:r>
                    </a:p>
                  </a:txBody>
                  <a:tcPr marL="45720" marR="45720" marT="45720" marB="45720" anchor="ctr" anchorCtr="0" horzOverflow="overflow">
                    <a:lnL w="12700">
                      <a:solidFill>
                        <a:srgbClr val="F2F2F2"/>
                      </a:solidFill>
                    </a:lnL>
                    <a:lnR w="12700">
                      <a:solidFill>
                        <a:srgbClr val="F2F2F2"/>
                      </a:solidFill>
                    </a:lnR>
                    <a:lnT w="12700">
                      <a:solidFill>
                        <a:srgbClr val="F2F2F2"/>
                      </a:solidFill>
                    </a:lnT>
                    <a:lnB w="12700">
                      <a:solidFill>
                        <a:srgbClr val="F2F2F2"/>
                      </a:solidFill>
                    </a:lnB>
                    <a:solidFill>
                      <a:srgbClr val="FFFFFF"/>
                    </a:solidFill>
                  </a:tcPr>
                </a:tc>
                <a:tc>
                  <a:txBody>
                    <a:bodyPr/>
                    <a:lstStyle/>
                    <a:p>
                      <a:pPr algn="ctr">
                        <a:defRPr sz="1800"/>
                      </a:pPr>
                      <a:r>
                        <a:rPr sz="1400">
                          <a:solidFill>
                            <a:srgbClr val="8D8D8D"/>
                          </a:solidFill>
                          <a:latin typeface="+mn-lt"/>
                          <a:ea typeface="+mn-ea"/>
                          <a:cs typeface="+mn-cs"/>
                          <a:sym typeface="Helvetica"/>
                        </a:rPr>
                        <a:t>ネットワーク利用が可能</a:t>
                      </a:r>
                    </a:p>
                  </a:txBody>
                  <a:tcPr marL="45720" marR="45720" marT="45720" marB="45720" anchor="ctr" anchorCtr="0" horzOverflow="overflow">
                    <a:lnL w="12700">
                      <a:solidFill>
                        <a:srgbClr val="F2F2F2"/>
                      </a:solidFill>
                    </a:lnL>
                    <a:lnR w="12700">
                      <a:solidFill>
                        <a:srgbClr val="F2F2F2"/>
                      </a:solidFill>
                    </a:lnR>
                    <a:lnT w="12700">
                      <a:solidFill>
                        <a:srgbClr val="F2F2F2"/>
                      </a:solidFill>
                    </a:lnT>
                    <a:lnB w="12700">
                      <a:solidFill>
                        <a:srgbClr val="F2F2F2"/>
                      </a:solidFill>
                    </a:lnB>
                    <a:solidFill>
                      <a:srgbClr val="FFFFFF"/>
                    </a:solidFill>
                  </a:tcPr>
                </a:tc>
              </a:tr>
              <a:tr h="485139">
                <a:tc>
                  <a:txBody>
                    <a:bodyPr/>
                    <a:lstStyle/>
                    <a:p>
                      <a:pPr algn="l">
                        <a:defRPr sz="1800"/>
                      </a:pPr>
                      <a:r>
                        <a:rPr b="1" sz="1200">
                          <a:solidFill>
                            <a:srgbClr val="757575"/>
                          </a:solidFill>
                          <a:latin typeface="メイリオ"/>
                          <a:ea typeface="メイリオ"/>
                          <a:cs typeface="メイリオ"/>
                          <a:sym typeface="メイリオ"/>
                        </a:rPr>
                        <a:t>トラッキング
リクエスト数</a:t>
                      </a:r>
                    </a:p>
                  </a:txBody>
                  <a:tcPr marL="45720" marR="45720" marT="45720" marB="45720" anchor="ctr" anchorCtr="0" horzOverflow="overflow">
                    <a:lnL w="12700">
                      <a:solidFill>
                        <a:srgbClr val="F2F2F2"/>
                      </a:solidFill>
                    </a:lnL>
                    <a:lnR w="12700">
                      <a:solidFill>
                        <a:srgbClr val="F2F2F2"/>
                      </a:solidFill>
                    </a:lnR>
                    <a:lnT w="12700">
                      <a:solidFill>
                        <a:srgbClr val="F2F2F2"/>
                      </a:solidFill>
                    </a:lnT>
                    <a:lnB w="12700">
                      <a:solidFill>
                        <a:srgbClr val="F2F2F2"/>
                      </a:solidFill>
                    </a:lnB>
                    <a:solidFill>
                      <a:srgbClr val="FFFFFF"/>
                    </a:solidFill>
                  </a:tcPr>
                </a:tc>
                <a:tc>
                  <a:txBody>
                    <a:bodyPr/>
                    <a:lstStyle/>
                    <a:p>
                      <a:pPr algn="ctr">
                        <a:defRPr sz="1800"/>
                      </a:pPr>
                      <a:r>
                        <a:rPr b="1" sz="1400">
                          <a:solidFill>
                            <a:srgbClr val="8D8D8D"/>
                          </a:solidFill>
                          <a:latin typeface="メイリオ"/>
                          <a:ea typeface="メイリオ"/>
                          <a:cs typeface="メイリオ"/>
                          <a:sym typeface="メイリオ"/>
                        </a:rPr>
                        <a:t>~100万トラッキング/月</a:t>
                      </a:r>
                    </a:p>
                  </a:txBody>
                  <a:tcPr marL="45720" marR="45720" marT="45720" marB="45720" anchor="ctr" anchorCtr="0" horzOverflow="overflow">
                    <a:lnL w="12700">
                      <a:solidFill>
                        <a:srgbClr val="F2F2F2"/>
                      </a:solidFill>
                    </a:lnL>
                    <a:lnR w="12700">
                      <a:solidFill>
                        <a:srgbClr val="F2F2F2"/>
                      </a:solidFill>
                    </a:lnR>
                    <a:lnT w="12700">
                      <a:solidFill>
                        <a:srgbClr val="F2F2F2"/>
                      </a:solidFill>
                    </a:lnT>
                    <a:lnB w="12700">
                      <a:solidFill>
                        <a:srgbClr val="F2F2F2"/>
                      </a:solidFill>
                    </a:lnB>
                    <a:solidFill>
                      <a:srgbClr val="FFFFFF"/>
                    </a:solidFill>
                  </a:tcPr>
                </a:tc>
                <a:tc>
                  <a:txBody>
                    <a:bodyPr/>
                    <a:lstStyle/>
                    <a:p>
                      <a:pPr algn="ctr">
                        <a:defRPr sz="1800"/>
                      </a:pPr>
                      <a:r>
                        <a:rPr b="1" sz="1400">
                          <a:solidFill>
                            <a:srgbClr val="8D8D8D"/>
                          </a:solidFill>
                          <a:latin typeface="メイリオ"/>
                          <a:ea typeface="メイリオ"/>
                          <a:cs typeface="メイリオ"/>
                          <a:sym typeface="メイリオ"/>
                        </a:rPr>
                        <a:t>~500万トラッキング/月</a:t>
                      </a:r>
                    </a:p>
                  </a:txBody>
                  <a:tcPr marL="45720" marR="45720" marT="45720" marB="45720" anchor="ctr" anchorCtr="0" horzOverflow="overflow">
                    <a:lnL w="12700">
                      <a:solidFill>
                        <a:srgbClr val="F2F2F2"/>
                      </a:solidFill>
                    </a:lnL>
                    <a:lnR w="12700">
                      <a:solidFill>
                        <a:srgbClr val="F2F2F2"/>
                      </a:solidFill>
                    </a:lnR>
                    <a:lnT w="12700">
                      <a:solidFill>
                        <a:srgbClr val="F2F2F2"/>
                      </a:solidFill>
                    </a:lnT>
                    <a:lnB w="12700">
                      <a:solidFill>
                        <a:srgbClr val="F2F2F2"/>
                      </a:solidFill>
                    </a:lnB>
                    <a:solidFill>
                      <a:srgbClr val="FFFFFF"/>
                    </a:solidFill>
                  </a:tcPr>
                </a:tc>
                <a:tc>
                  <a:txBody>
                    <a:bodyPr/>
                    <a:lstStyle/>
                    <a:p>
                      <a:pPr algn="ctr">
                        <a:defRPr sz="1800"/>
                      </a:pPr>
                      <a:r>
                        <a:rPr b="1" sz="1400">
                          <a:solidFill>
                            <a:srgbClr val="8D8D8D"/>
                          </a:solidFill>
                          <a:latin typeface="メイリオ"/>
                          <a:ea typeface="メイリオ"/>
                          <a:cs typeface="メイリオ"/>
                          <a:sym typeface="メイリオ"/>
                        </a:rPr>
                        <a:t>~2000万トラッキング/月</a:t>
                      </a:r>
                    </a:p>
                  </a:txBody>
                  <a:tcPr marL="45720" marR="45720" marT="45720" marB="45720" anchor="ctr" anchorCtr="0" horzOverflow="overflow">
                    <a:lnL w="12700">
                      <a:solidFill>
                        <a:srgbClr val="F2F2F2"/>
                      </a:solidFill>
                    </a:lnL>
                    <a:lnR w="12700">
                      <a:solidFill>
                        <a:srgbClr val="F2F2F2"/>
                      </a:solidFill>
                    </a:lnR>
                    <a:lnT w="12700">
                      <a:solidFill>
                        <a:srgbClr val="F2F2F2"/>
                      </a:solidFill>
                    </a:lnT>
                    <a:lnB w="12700">
                      <a:solidFill>
                        <a:srgbClr val="F2F2F2"/>
                      </a:solidFill>
                    </a:lnB>
                    <a:solidFill>
                      <a:srgbClr val="FFFFFF"/>
                    </a:solidFill>
                  </a:tcPr>
                </a:tc>
              </a:tr>
              <a:tr h="364759">
                <a:tc>
                  <a:txBody>
                    <a:bodyPr/>
                    <a:lstStyle/>
                    <a:p>
                      <a:pPr algn="l">
                        <a:defRPr sz="1800"/>
                      </a:pPr>
                      <a:r>
                        <a:rPr b="1" sz="1200">
                          <a:solidFill>
                            <a:srgbClr val="757575"/>
                          </a:solidFill>
                          <a:latin typeface="メイリオ"/>
                          <a:ea typeface="メイリオ"/>
                          <a:cs typeface="メイリオ"/>
                          <a:sym typeface="メイリオ"/>
                        </a:rPr>
                        <a:t>初期費用</a:t>
                      </a:r>
                    </a:p>
                  </a:txBody>
                  <a:tcPr marL="45720" marR="45720" marT="45720" marB="45720" anchor="ctr" anchorCtr="0" horzOverflow="overflow">
                    <a:lnL w="12700">
                      <a:solidFill>
                        <a:srgbClr val="F2F2F2"/>
                      </a:solidFill>
                    </a:lnL>
                    <a:lnR w="12700">
                      <a:solidFill>
                        <a:srgbClr val="F2F2F2"/>
                      </a:solidFill>
                    </a:lnR>
                    <a:lnT w="12700">
                      <a:solidFill>
                        <a:srgbClr val="F2F2F2"/>
                      </a:solidFill>
                    </a:lnT>
                    <a:lnB w="12700">
                      <a:solidFill>
                        <a:srgbClr val="F2F2F2"/>
                      </a:solidFill>
                    </a:lnB>
                    <a:solidFill>
                      <a:srgbClr val="FFFFFF"/>
                    </a:solidFill>
                  </a:tcPr>
                </a:tc>
                <a:tc>
                  <a:txBody>
                    <a:bodyPr/>
                    <a:lstStyle/>
                    <a:p>
                      <a:pPr algn="ctr">
                        <a:defRPr sz="1800"/>
                      </a:pPr>
                      <a:r>
                        <a:rPr sz="1400">
                          <a:solidFill>
                            <a:srgbClr val="8D8D8D"/>
                          </a:solidFill>
                          <a:latin typeface="メイリオ"/>
                          <a:ea typeface="メイリオ"/>
                          <a:cs typeface="メイリオ"/>
                          <a:sym typeface="メイリオ"/>
                        </a:rPr>
                        <a:t>無料</a:t>
                      </a:r>
                    </a:p>
                  </a:txBody>
                  <a:tcPr marL="45720" marR="45720" marT="45720" marB="45720" anchor="ctr" anchorCtr="0" horzOverflow="overflow">
                    <a:lnL w="12700">
                      <a:solidFill>
                        <a:srgbClr val="F2F2F2"/>
                      </a:solidFill>
                    </a:lnL>
                    <a:lnR w="12700">
                      <a:solidFill>
                        <a:srgbClr val="F2F2F2"/>
                      </a:solidFill>
                    </a:lnR>
                    <a:lnT w="12700">
                      <a:solidFill>
                        <a:srgbClr val="F2F2F2"/>
                      </a:solidFill>
                    </a:lnT>
                    <a:lnB w="12700">
                      <a:solidFill>
                        <a:srgbClr val="F2F2F2"/>
                      </a:solidFill>
                    </a:lnB>
                    <a:solidFill>
                      <a:srgbClr val="FFFFFF"/>
                    </a:solidFill>
                  </a:tcPr>
                </a:tc>
                <a:tc>
                  <a:txBody>
                    <a:bodyPr/>
                    <a:lstStyle/>
                    <a:p>
                      <a:pPr algn="ctr">
                        <a:defRPr sz="1800"/>
                      </a:pPr>
                      <a:r>
                        <a:rPr sz="1400">
                          <a:solidFill>
                            <a:srgbClr val="8D8D8D"/>
                          </a:solidFill>
                          <a:latin typeface="メイリオ"/>
                          <a:ea typeface="メイリオ"/>
                          <a:cs typeface="メイリオ"/>
                          <a:sym typeface="メイリオ"/>
                        </a:rPr>
                        <a:t>無料</a:t>
                      </a:r>
                    </a:p>
                  </a:txBody>
                  <a:tcPr marL="45720" marR="45720" marT="45720" marB="45720" anchor="ctr" anchorCtr="0" horzOverflow="overflow">
                    <a:lnL w="12700">
                      <a:solidFill>
                        <a:srgbClr val="F2F2F2"/>
                      </a:solidFill>
                    </a:lnL>
                    <a:lnR w="12700">
                      <a:solidFill>
                        <a:srgbClr val="F2F2F2"/>
                      </a:solidFill>
                    </a:lnR>
                    <a:lnT w="12700">
                      <a:solidFill>
                        <a:srgbClr val="F2F2F2"/>
                      </a:solidFill>
                    </a:lnT>
                    <a:lnB w="12700">
                      <a:solidFill>
                        <a:srgbClr val="F2F2F2"/>
                      </a:solidFill>
                    </a:lnB>
                    <a:solidFill>
                      <a:srgbClr val="FFFFFF"/>
                    </a:solidFill>
                  </a:tcPr>
                </a:tc>
                <a:tc>
                  <a:txBody>
                    <a:bodyPr/>
                    <a:lstStyle/>
                    <a:p>
                      <a:pPr algn="ctr">
                        <a:defRPr sz="1800"/>
                      </a:pPr>
                      <a:r>
                        <a:rPr sz="1400">
                          <a:solidFill>
                            <a:srgbClr val="8D8D8D"/>
                          </a:solidFill>
                          <a:latin typeface="メイリオ"/>
                          <a:ea typeface="メイリオ"/>
                          <a:cs typeface="メイリオ"/>
                          <a:sym typeface="メイリオ"/>
                        </a:rPr>
                        <a:t>無料</a:t>
                      </a:r>
                    </a:p>
                  </a:txBody>
                  <a:tcPr marL="45720" marR="45720" marT="45720" marB="45720" anchor="ctr" anchorCtr="0" horzOverflow="overflow">
                    <a:lnL w="12700">
                      <a:solidFill>
                        <a:srgbClr val="F2F2F2"/>
                      </a:solidFill>
                    </a:lnL>
                    <a:lnR w="12700">
                      <a:solidFill>
                        <a:srgbClr val="F2F2F2"/>
                      </a:solidFill>
                    </a:lnR>
                    <a:lnT w="12700">
                      <a:solidFill>
                        <a:srgbClr val="F2F2F2"/>
                      </a:solidFill>
                    </a:lnT>
                    <a:lnB w="12700">
                      <a:solidFill>
                        <a:srgbClr val="F2F2F2"/>
                      </a:solidFill>
                    </a:lnB>
                    <a:solidFill>
                      <a:srgbClr val="FFFFFF"/>
                    </a:solidFill>
                  </a:tcPr>
                </a:tc>
              </a:tr>
              <a:tr h="463497">
                <a:tc>
                  <a:txBody>
                    <a:bodyPr/>
                    <a:lstStyle/>
                    <a:p>
                      <a:pPr algn="l">
                        <a:defRPr sz="1800"/>
                      </a:pPr>
                      <a:r>
                        <a:rPr b="1" sz="1200">
                          <a:solidFill>
                            <a:srgbClr val="757575"/>
                          </a:solidFill>
                          <a:latin typeface="メイリオ"/>
                          <a:ea typeface="メイリオ"/>
                          <a:cs typeface="メイリオ"/>
                          <a:sym typeface="メイリオ"/>
                        </a:rPr>
                        <a:t>月額料金</a:t>
                      </a:r>
                    </a:p>
                  </a:txBody>
                  <a:tcPr marL="45720" marR="45720" marT="45720" marB="45720" anchor="ctr" anchorCtr="0" horzOverflow="overflow">
                    <a:lnL w="12700">
                      <a:solidFill>
                        <a:srgbClr val="F2F2F2"/>
                      </a:solidFill>
                    </a:lnL>
                    <a:lnR w="12700">
                      <a:solidFill>
                        <a:srgbClr val="F2F2F2"/>
                      </a:solidFill>
                    </a:lnR>
                    <a:lnT w="12700">
                      <a:solidFill>
                        <a:srgbClr val="F2F2F2"/>
                      </a:solidFill>
                    </a:lnT>
                    <a:lnB w="12700">
                      <a:solidFill>
                        <a:srgbClr val="F2F2F2"/>
                      </a:solidFill>
                    </a:lnB>
                    <a:solidFill>
                      <a:srgbClr val="FFFFFF"/>
                    </a:solidFill>
                  </a:tcPr>
                </a:tc>
                <a:tc>
                  <a:txBody>
                    <a:bodyPr/>
                    <a:lstStyle/>
                    <a:p>
                      <a:pPr algn="ctr">
                        <a:defRPr b="1" sz="1500">
                          <a:solidFill>
                            <a:srgbClr val="8D8D8D"/>
                          </a:solidFill>
                          <a:latin typeface="メイリオ"/>
                          <a:ea typeface="メイリオ"/>
                          <a:cs typeface="メイリオ"/>
                          <a:sym typeface="メイリオ"/>
                        </a:defRPr>
                      </a:pPr>
                      <a:r>
                        <a:t>97 </a:t>
                      </a:r>
                      <a:r>
                        <a:t>ドル</a:t>
                      </a:r>
                      <a:r>
                        <a:t>/</a:t>
                      </a:r>
                      <a:r>
                        <a:t>月</a:t>
                      </a:r>
                    </a:p>
                  </a:txBody>
                  <a:tcPr marL="45720" marR="45720" marT="45720" marB="45720" anchor="ctr" anchorCtr="0" horzOverflow="overflow">
                    <a:lnL w="12700">
                      <a:solidFill>
                        <a:srgbClr val="F2F2F2"/>
                      </a:solidFill>
                    </a:lnL>
                    <a:lnR w="12700">
                      <a:solidFill>
                        <a:srgbClr val="F2F2F2"/>
                      </a:solidFill>
                    </a:lnR>
                    <a:lnT w="12700">
                      <a:solidFill>
                        <a:srgbClr val="F2F2F2"/>
                      </a:solidFill>
                    </a:lnT>
                    <a:lnB w="12700">
                      <a:solidFill>
                        <a:srgbClr val="F2F2F2"/>
                      </a:solidFill>
                    </a:lnB>
                    <a:solidFill>
                      <a:srgbClr val="FFFFFF"/>
                    </a:solidFill>
                  </a:tcPr>
                </a:tc>
                <a:tc>
                  <a:txBody>
                    <a:bodyPr/>
                    <a:lstStyle/>
                    <a:p>
                      <a:pPr algn="ctr">
                        <a:defRPr b="1" sz="1500">
                          <a:solidFill>
                            <a:srgbClr val="8D8D8D"/>
                          </a:solidFill>
                          <a:latin typeface="メイリオ"/>
                          <a:ea typeface="メイリオ"/>
                          <a:cs typeface="メイリオ"/>
                          <a:sym typeface="メイリオ"/>
                        </a:defRPr>
                      </a:pPr>
                      <a:r>
                        <a:t>197 </a:t>
                      </a:r>
                      <a:r>
                        <a:t>ドル</a:t>
                      </a:r>
                      <a:r>
                        <a:t>/</a:t>
                      </a:r>
                      <a:r>
                        <a:t>月</a:t>
                      </a:r>
                    </a:p>
                  </a:txBody>
                  <a:tcPr marL="45720" marR="45720" marT="45720" marB="45720" anchor="ctr" anchorCtr="0" horzOverflow="overflow">
                    <a:lnL w="12700">
                      <a:solidFill>
                        <a:srgbClr val="F2F2F2"/>
                      </a:solidFill>
                    </a:lnL>
                    <a:lnR w="12700">
                      <a:solidFill>
                        <a:srgbClr val="F2F2F2"/>
                      </a:solidFill>
                    </a:lnR>
                    <a:lnT w="12700">
                      <a:solidFill>
                        <a:srgbClr val="F2F2F2"/>
                      </a:solidFill>
                    </a:lnT>
                    <a:lnB w="12700">
                      <a:solidFill>
                        <a:srgbClr val="F2F2F2"/>
                      </a:solidFill>
                    </a:lnB>
                    <a:solidFill>
                      <a:srgbClr val="FFFFFF"/>
                    </a:solidFill>
                  </a:tcPr>
                </a:tc>
                <a:tc>
                  <a:txBody>
                    <a:bodyPr/>
                    <a:lstStyle/>
                    <a:p>
                      <a:pPr algn="ctr">
                        <a:defRPr b="1" sz="1500">
                          <a:solidFill>
                            <a:srgbClr val="8D8D8D"/>
                          </a:solidFill>
                          <a:latin typeface="メイリオ"/>
                          <a:ea typeface="メイリオ"/>
                          <a:cs typeface="メイリオ"/>
                          <a:sym typeface="メイリオ"/>
                        </a:defRPr>
                      </a:pPr>
                      <a:r>
                        <a:t>477 </a:t>
                      </a:r>
                      <a:r>
                        <a:t>ドル</a:t>
                      </a:r>
                      <a:r>
                        <a:t>/</a:t>
                      </a:r>
                      <a:r>
                        <a:t>月</a:t>
                      </a:r>
                    </a:p>
                  </a:txBody>
                  <a:tcPr marL="45720" marR="45720" marT="45720" marB="45720" anchor="ctr" anchorCtr="0" horzOverflow="overflow">
                    <a:lnL w="12700">
                      <a:solidFill>
                        <a:srgbClr val="F2F2F2"/>
                      </a:solidFill>
                    </a:lnL>
                    <a:lnR w="12700">
                      <a:solidFill>
                        <a:srgbClr val="F2F2F2"/>
                      </a:solidFill>
                    </a:lnR>
                    <a:lnT w="12700">
                      <a:solidFill>
                        <a:srgbClr val="F2F2F2"/>
                      </a:solidFill>
                    </a:lnT>
                    <a:lnB w="12700">
                      <a:solidFill>
                        <a:srgbClr val="F2F2F2"/>
                      </a:solidFill>
                    </a:lnB>
                    <a:solidFill>
                      <a:srgbClr val="FFFFFF"/>
                    </a:solidFill>
                  </a:tcPr>
                </a:tc>
              </a:tr>
              <a:tr h="525297">
                <a:tc>
                  <a:txBody>
                    <a:bodyPr/>
                    <a:lstStyle/>
                    <a:p>
                      <a:pPr algn="l">
                        <a:defRPr sz="1800"/>
                      </a:pPr>
                      <a:r>
                        <a:rPr b="1" sz="1200">
                          <a:solidFill>
                            <a:srgbClr val="757575"/>
                          </a:solidFill>
                          <a:latin typeface="メイリオ"/>
                          <a:ea typeface="メイリオ"/>
                          <a:cs typeface="メイリオ"/>
                          <a:sym typeface="メイリオ"/>
                        </a:rPr>
                        <a:t>機能・サービス</a:t>
                      </a:r>
                    </a:p>
                  </a:txBody>
                  <a:tcPr marL="45720" marR="45720" marT="45720" marB="45720" anchor="ctr" anchorCtr="0" horzOverflow="overflow">
                    <a:lnL w="12700">
                      <a:solidFill>
                        <a:srgbClr val="F2F2F2"/>
                      </a:solidFill>
                    </a:lnL>
                    <a:lnR w="12700">
                      <a:solidFill>
                        <a:srgbClr val="F2F2F2"/>
                      </a:solidFill>
                    </a:lnR>
                    <a:lnT w="12700">
                      <a:solidFill>
                        <a:srgbClr val="F2F2F2"/>
                      </a:solidFill>
                    </a:lnT>
                    <a:lnB w="12700">
                      <a:solidFill>
                        <a:srgbClr val="F2F2F2"/>
                      </a:solidFill>
                    </a:lnB>
                    <a:solidFill>
                      <a:srgbClr val="FFFFFF"/>
                    </a:solidFill>
                  </a:tcPr>
                </a:tc>
                <a:tc>
                  <a:txBody>
                    <a:bodyPr/>
                    <a:lstStyle/>
                    <a:p>
                      <a:pPr algn="l">
                        <a:defRPr sz="1800"/>
                      </a:pPr>
                      <a:r>
                        <a:rPr sz="1300">
                          <a:solidFill>
                            <a:srgbClr val="8D8D8D"/>
                          </a:solidFill>
                          <a:latin typeface="メイリオ"/>
                          <a:ea typeface="メイリオ"/>
                          <a:cs typeface="メイリオ"/>
                          <a:sym typeface="メイリオ"/>
                        </a:rPr>
                        <a:t>アフィリエイトシステム
ウェブサイトへの統合
トラッキング
年間365日サポート
生涯アップデート（無料）
多種類のバナー・クーポン</a:t>
                      </a:r>
                    </a:p>
                  </a:txBody>
                  <a:tcPr marL="45720" marR="45720" marT="45720" marB="45720" anchor="t" anchorCtr="0" horzOverflow="overflow">
                    <a:lnL w="12700">
                      <a:solidFill>
                        <a:srgbClr val="F2F2F2"/>
                      </a:solidFill>
                    </a:lnL>
                    <a:lnR w="12700">
                      <a:solidFill>
                        <a:srgbClr val="F2F2F2"/>
                      </a:solidFill>
                    </a:lnR>
                    <a:lnT w="12700">
                      <a:solidFill>
                        <a:srgbClr val="F2F2F2"/>
                      </a:solidFill>
                    </a:lnT>
                    <a:lnB w="12700">
                      <a:solidFill>
                        <a:srgbClr val="F2F2F2"/>
                      </a:solidFill>
                    </a:lnB>
                    <a:solidFill>
                      <a:srgbClr val="FFFFFF"/>
                    </a:solidFill>
                  </a:tcPr>
                </a:tc>
                <a:tc>
                  <a:txBody>
                    <a:bodyPr/>
                    <a:lstStyle/>
                    <a:p>
                      <a:pPr algn="l">
                        <a:defRPr sz="1800"/>
                      </a:pPr>
                      <a:r>
                        <a:rPr sz="1300">
                          <a:solidFill>
                            <a:srgbClr val="8D8D8D"/>
                          </a:solidFill>
                          <a:latin typeface="メイリオ"/>
                          <a:ea typeface="メイリオ"/>
                          <a:cs typeface="メイリオ"/>
                          <a:sym typeface="メイリオ"/>
                        </a:rPr>
                        <a:t>【PROプラン+以下の機能追加】
定期手数料
パフォーマンス報酬
複数の管理者
強制マトリックス
サイト複製
分割コミッション
PDFの再ブランド化
自動アフィリエイト削除
キャンペーンスケジューラ
圧縮コミッション配置モデル
生涯紹介マネージャ</a:t>
                      </a:r>
                    </a:p>
                  </a:txBody>
                  <a:tcPr marL="45720" marR="45720" marT="45720" marB="45720" anchor="t" anchorCtr="0" horzOverflow="overflow">
                    <a:lnL w="12700">
                      <a:solidFill>
                        <a:srgbClr val="F2F2F2"/>
                      </a:solidFill>
                    </a:lnL>
                    <a:lnR w="12700">
                      <a:solidFill>
                        <a:srgbClr val="F2F2F2"/>
                      </a:solidFill>
                    </a:lnR>
                    <a:lnT w="12700">
                      <a:solidFill>
                        <a:srgbClr val="F2F2F2"/>
                      </a:solidFill>
                    </a:lnT>
                    <a:lnB w="12700">
                      <a:solidFill>
                        <a:srgbClr val="F2F2F2"/>
                      </a:solidFill>
                    </a:lnB>
                    <a:solidFill>
                      <a:srgbClr val="FFFFFF"/>
                    </a:solidFill>
                  </a:tcPr>
                </a:tc>
                <a:tc>
                  <a:txBody>
                    <a:bodyPr/>
                    <a:lstStyle/>
                    <a:p>
                      <a:pPr algn="l">
                        <a:defRPr sz="1800"/>
                      </a:pPr>
                      <a:r>
                        <a:rPr sz="1300">
                          <a:solidFill>
                            <a:srgbClr val="8D8D8D"/>
                          </a:solidFill>
                          <a:latin typeface="メイリオ"/>
                          <a:ea typeface="メイリオ"/>
                          <a:cs typeface="メイリオ"/>
                          <a:sym typeface="メイリオ"/>
                        </a:rPr>
                        <a:t>【ULTIMATEプラン+以下の機能追加】
複数の加盟店
加盟店の登録ページ
ネットワークアカウントプリペイド
監査ログ
スマートリンク
ブランディング無料オプション
メールテンプレートのカスタマイズ</a:t>
                      </a:r>
                    </a:p>
                  </a:txBody>
                  <a:tcPr marL="45720" marR="45720" marT="45720" marB="45720" anchor="t" anchorCtr="0" horzOverflow="overflow">
                    <a:lnL w="12700">
                      <a:solidFill>
                        <a:srgbClr val="F2F2F2"/>
                      </a:solidFill>
                    </a:lnL>
                    <a:lnR w="12700">
                      <a:solidFill>
                        <a:srgbClr val="F2F2F2"/>
                      </a:solidFill>
                    </a:lnR>
                    <a:lnT w="12700">
                      <a:solidFill>
                        <a:srgbClr val="F2F2F2"/>
                      </a:solidFill>
                    </a:lnT>
                    <a:lnB w="12700">
                      <a:solidFill>
                        <a:srgbClr val="F2F2F2"/>
                      </a:solidFill>
                    </a:lnB>
                    <a:solidFill>
                      <a:srgbClr val="FFFFFF"/>
                    </a:solidFill>
                  </a:tcPr>
                </a:tc>
              </a:tr>
            </a:tbl>
          </a:graphicData>
        </a:graphic>
      </p:graphicFrame>
      <p:sp>
        <p:nvSpPr>
          <p:cNvPr id="122" name="Shape 122"/>
          <p:cNvSpPr/>
          <p:nvPr>
            <p:ph type="sldNum" sz="quarter" idx="2"/>
          </p:nvPr>
        </p:nvSpPr>
        <p:spPr>
          <a:xfrm>
            <a:off x="11900907" y="6326505"/>
            <a:ext cx="189494" cy="28194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123" name="Shape 123"/>
          <p:cNvSpPr/>
          <p:nvPr/>
        </p:nvSpPr>
        <p:spPr>
          <a:xfrm>
            <a:off x="611685" y="6188633"/>
            <a:ext cx="10328790" cy="492788"/>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defRPr sz="1100">
                <a:solidFill>
                  <a:srgbClr val="8D8D8D"/>
                </a:solidFill>
              </a:defRPr>
            </a:pPr>
            <a:r>
              <a:t>※</a:t>
            </a:r>
            <a:r>
              <a:rPr>
                <a:latin typeface="メイリオ"/>
                <a:ea typeface="メイリオ"/>
                <a:cs typeface="メイリオ"/>
                <a:sym typeface="メイリオ"/>
              </a:rPr>
              <a:t>サービス料金は決済時の為替レートが適用されます。</a:t>
            </a:r>
          </a:p>
          <a:p>
            <a:pPr>
              <a:defRPr sz="1100">
                <a:solidFill>
                  <a:srgbClr val="8D8D8D"/>
                </a:solidFill>
              </a:defRPr>
            </a:pPr>
            <a:r>
              <a:t>※</a:t>
            </a:r>
            <a:r>
              <a:rPr>
                <a:latin typeface="メイリオ"/>
                <a:ea typeface="メイリオ"/>
                <a:cs typeface="メイリオ"/>
                <a:sym typeface="メイリオ"/>
              </a:rPr>
              <a:t>年間契約プランや非営利団体様限定５０％</a:t>
            </a:r>
            <a:r>
              <a:t>OFF</a:t>
            </a:r>
            <a:r>
              <a:rPr>
                <a:latin typeface="メイリオ"/>
                <a:ea typeface="メイリオ"/>
                <a:cs typeface="メイリオ"/>
                <a:sym typeface="メイリオ"/>
              </a:rPr>
              <a:t>プランもございます。</a:t>
            </a:r>
          </a:p>
        </p:txBody>
      </p:sp>
    </p:spTree>
  </p:cSld>
  <p:clrMapOvr>
    <a:masterClrMapping/>
  </p:clrMapOvr>
  <p:transition xmlns:p14="http://schemas.microsoft.com/office/powerpoint/2010/main" spd="med" advClick="1" p14:dur="1000"/>
</p:sld>
</file>

<file path=ppt/slides/slide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5" name="Shape 125"/>
          <p:cNvSpPr/>
          <p:nvPr/>
        </p:nvSpPr>
        <p:spPr>
          <a:xfrm>
            <a:off x="8747304" y="2001299"/>
            <a:ext cx="2897982" cy="40568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93" y="0"/>
                </a:moveTo>
                <a:cubicBezTo>
                  <a:pt x="1058" y="0"/>
                  <a:pt x="867" y="137"/>
                  <a:pt x="867" y="304"/>
                </a:cubicBezTo>
                <a:lnTo>
                  <a:pt x="867" y="549"/>
                </a:lnTo>
                <a:lnTo>
                  <a:pt x="0" y="1088"/>
                </a:lnTo>
                <a:lnTo>
                  <a:pt x="867" y="1625"/>
                </a:lnTo>
                <a:lnTo>
                  <a:pt x="867" y="21296"/>
                </a:lnTo>
                <a:cubicBezTo>
                  <a:pt x="867" y="21463"/>
                  <a:pt x="1058" y="21600"/>
                  <a:pt x="1293" y="21600"/>
                </a:cubicBezTo>
                <a:lnTo>
                  <a:pt x="21174" y="21600"/>
                </a:lnTo>
                <a:cubicBezTo>
                  <a:pt x="21409" y="21600"/>
                  <a:pt x="21600" y="21463"/>
                  <a:pt x="21600" y="21296"/>
                </a:cubicBezTo>
                <a:lnTo>
                  <a:pt x="21600" y="304"/>
                </a:lnTo>
                <a:cubicBezTo>
                  <a:pt x="21600" y="137"/>
                  <a:pt x="21409" y="0"/>
                  <a:pt x="21174" y="0"/>
                </a:cubicBezTo>
                <a:lnTo>
                  <a:pt x="1293" y="0"/>
                </a:lnTo>
                <a:close/>
              </a:path>
            </a:pathLst>
          </a:custGeom>
          <a:solidFill>
            <a:srgbClr val="FFFFFF"/>
          </a:solidFill>
          <a:ln w="12700">
            <a:solidFill>
              <a:schemeClr val="accent1"/>
            </a:solidFill>
            <a:miter/>
          </a:ln>
        </p:spPr>
        <p:txBody>
          <a:bodyPr lIns="45719" rIns="45719" anchor="ctr"/>
          <a:lstStyle/>
          <a:p>
            <a:pPr/>
          </a:p>
        </p:txBody>
      </p:sp>
      <p:sp>
        <p:nvSpPr>
          <p:cNvPr id="126" name="Shape 126"/>
          <p:cNvSpPr/>
          <p:nvPr/>
        </p:nvSpPr>
        <p:spPr>
          <a:xfrm>
            <a:off x="974279" y="1877630"/>
            <a:ext cx="3594895" cy="103028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32" y="0"/>
                </a:moveTo>
                <a:cubicBezTo>
                  <a:pt x="194" y="0"/>
                  <a:pt x="0" y="676"/>
                  <a:pt x="0" y="1506"/>
                </a:cubicBezTo>
                <a:lnTo>
                  <a:pt x="0" y="16325"/>
                </a:lnTo>
                <a:cubicBezTo>
                  <a:pt x="0" y="17155"/>
                  <a:pt x="194" y="17831"/>
                  <a:pt x="432" y="17831"/>
                </a:cubicBezTo>
                <a:lnTo>
                  <a:pt x="19425" y="17831"/>
                </a:lnTo>
                <a:lnTo>
                  <a:pt x="20188" y="21600"/>
                </a:lnTo>
                <a:lnTo>
                  <a:pt x="20954" y="17831"/>
                </a:lnTo>
                <a:lnTo>
                  <a:pt x="21171" y="17831"/>
                </a:lnTo>
                <a:cubicBezTo>
                  <a:pt x="21409" y="17831"/>
                  <a:pt x="21600" y="17155"/>
                  <a:pt x="21600" y="16325"/>
                </a:cubicBezTo>
                <a:lnTo>
                  <a:pt x="21600" y="1506"/>
                </a:lnTo>
                <a:cubicBezTo>
                  <a:pt x="21600" y="676"/>
                  <a:pt x="21409" y="0"/>
                  <a:pt x="21171" y="0"/>
                </a:cubicBezTo>
                <a:lnTo>
                  <a:pt x="432" y="0"/>
                </a:lnTo>
                <a:close/>
              </a:path>
            </a:pathLst>
          </a:custGeom>
          <a:solidFill>
            <a:srgbClr val="FFFFFF"/>
          </a:solidFill>
          <a:ln w="12700">
            <a:solidFill>
              <a:schemeClr val="accent1"/>
            </a:solidFill>
            <a:miter/>
          </a:ln>
        </p:spPr>
        <p:txBody>
          <a:bodyPr lIns="45719" rIns="45719" anchor="ctr"/>
          <a:lstStyle/>
          <a:p>
            <a:pPr/>
          </a:p>
        </p:txBody>
      </p:sp>
      <p:sp>
        <p:nvSpPr>
          <p:cNvPr id="127" name="Shape 127"/>
          <p:cNvSpPr/>
          <p:nvPr>
            <p:ph type="sldNum" sz="quarter" idx="2"/>
          </p:nvPr>
        </p:nvSpPr>
        <p:spPr>
          <a:xfrm>
            <a:off x="11900907" y="6326505"/>
            <a:ext cx="189494" cy="28194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128" name="Shape 128"/>
          <p:cNvSpPr/>
          <p:nvPr>
            <p:ph type="title"/>
          </p:nvPr>
        </p:nvSpPr>
        <p:spPr>
          <a:prstGeom prst="rect">
            <a:avLst/>
          </a:prstGeom>
        </p:spPr>
        <p:txBody>
          <a:bodyPr/>
          <a:lstStyle/>
          <a:p>
            <a:pPr/>
            <a:r>
              <a:t>Post Affiliate Pro</a:t>
            </a:r>
            <a:r>
              <a:rPr>
                <a:latin typeface="メイリオ"/>
                <a:ea typeface="メイリオ"/>
                <a:cs typeface="メイリオ"/>
                <a:sym typeface="メイリオ"/>
              </a:rPr>
              <a:t>管理画面</a:t>
            </a:r>
          </a:p>
        </p:txBody>
      </p:sp>
      <p:sp>
        <p:nvSpPr>
          <p:cNvPr id="129" name="Shape 129"/>
          <p:cNvSpPr/>
          <p:nvPr/>
        </p:nvSpPr>
        <p:spPr>
          <a:xfrm>
            <a:off x="720724" y="1003300"/>
            <a:ext cx="11202335" cy="79756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nSpc>
                <a:spcPct val="90000"/>
              </a:lnSpc>
              <a:spcBef>
                <a:spcPts val="1000"/>
              </a:spcBef>
              <a:defRPr sz="2000">
                <a:solidFill>
                  <a:srgbClr val="8D8D8D"/>
                </a:solidFill>
                <a:latin typeface="メイリオ"/>
                <a:ea typeface="メイリオ"/>
                <a:cs typeface="メイリオ"/>
                <a:sym typeface="メイリオ"/>
              </a:defRPr>
            </a:lvl1pPr>
          </a:lstStyle>
          <a:p>
            <a:pPr>
              <a:defRPr>
                <a:latin typeface="Century Gothic"/>
                <a:ea typeface="Century Gothic"/>
                <a:cs typeface="Century Gothic"/>
                <a:sym typeface="Century Gothic"/>
              </a:defRPr>
            </a:pPr>
            <a:r>
              <a:rPr>
                <a:latin typeface="メイリオ"/>
                <a:ea typeface="メイリオ"/>
                <a:cs typeface="メイリオ"/>
                <a:sym typeface="メイリオ"/>
              </a:rPr>
              <a:t>まるでデスクトップアプリケーションのようなデザインの管理画面は、日本語を含む16の多言語に対応しています。多人数への一括支払い等も可能となっています。			</a:t>
            </a:r>
          </a:p>
        </p:txBody>
      </p:sp>
      <p:pic>
        <p:nvPicPr>
          <p:cNvPr id="130" name="pasted-image.png"/>
          <p:cNvPicPr>
            <a:picLocks noChangeAspect="1"/>
          </p:cNvPicPr>
          <p:nvPr/>
        </p:nvPicPr>
        <p:blipFill>
          <a:blip r:embed="rId2">
            <a:extLst/>
          </a:blip>
          <a:srcRect l="16991" t="0" r="0" b="0"/>
          <a:stretch>
            <a:fillRect/>
          </a:stretch>
        </p:blipFill>
        <p:spPr>
          <a:xfrm>
            <a:off x="470780" y="2981308"/>
            <a:ext cx="5374382" cy="3099659"/>
          </a:xfrm>
          <a:prstGeom prst="rect">
            <a:avLst/>
          </a:prstGeom>
          <a:ln w="12700">
            <a:miter lim="400000"/>
          </a:ln>
          <a:effectLst>
            <a:outerShdw sx="100000" sy="100000" kx="0" ky="0" algn="b" rotWithShape="0" blurRad="50800" dist="38100" dir="2700000">
              <a:srgbClr val="000000">
                <a:alpha val="40000"/>
              </a:srgbClr>
            </a:outerShdw>
          </a:effectLst>
        </p:spPr>
      </p:pic>
      <p:sp>
        <p:nvSpPr>
          <p:cNvPr id="131" name="Shape 131"/>
          <p:cNvSpPr/>
          <p:nvPr/>
        </p:nvSpPr>
        <p:spPr>
          <a:xfrm>
            <a:off x="961728" y="1803276"/>
            <a:ext cx="3619997" cy="11836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lgn="ctr">
              <a:defRPr b="1" sz="1600">
                <a:solidFill>
                  <a:srgbClr val="00AFF2"/>
                </a:solidFill>
                <a:latin typeface="+mn-lt"/>
                <a:ea typeface="+mn-ea"/>
                <a:cs typeface="+mn-cs"/>
                <a:sym typeface="Helvetica"/>
              </a:defRPr>
            </a:pPr>
          </a:p>
          <a:p>
            <a:pPr algn="ctr">
              <a:defRPr b="1" sz="1600">
                <a:solidFill>
                  <a:srgbClr val="00AFF2"/>
                </a:solidFill>
                <a:latin typeface="+mn-lt"/>
                <a:ea typeface="+mn-ea"/>
                <a:cs typeface="+mn-cs"/>
                <a:sym typeface="Helvetica"/>
              </a:defRPr>
            </a:pPr>
            <a:r>
              <a:t>快適なユーザビリティ</a:t>
            </a:r>
          </a:p>
          <a:p>
            <a:pPr algn="ctr">
              <a:defRPr b="1" sz="1600">
                <a:solidFill>
                  <a:srgbClr val="00AFF2"/>
                </a:solidFill>
                <a:latin typeface="+mn-lt"/>
                <a:ea typeface="+mn-ea"/>
                <a:cs typeface="+mn-cs"/>
                <a:sym typeface="Helvetica"/>
              </a:defRPr>
            </a:pPr>
            <a:r>
              <a:t>（経営状況をグラフで可視化）</a:t>
            </a:r>
            <a:endParaRPr>
              <a:solidFill>
                <a:srgbClr val="FFFFFF"/>
              </a:solidFill>
            </a:endParaRPr>
          </a:p>
        </p:txBody>
      </p:sp>
      <p:sp>
        <p:nvSpPr>
          <p:cNvPr id="132" name="Shape 132"/>
          <p:cNvSpPr/>
          <p:nvPr/>
        </p:nvSpPr>
        <p:spPr>
          <a:xfrm>
            <a:off x="8901638" y="2156460"/>
            <a:ext cx="3619997" cy="374650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defRPr b="1" sz="1600">
                <a:solidFill>
                  <a:srgbClr val="00AFF2"/>
                </a:solidFill>
                <a:latin typeface="+mn-lt"/>
                <a:ea typeface="+mn-ea"/>
                <a:cs typeface="+mn-cs"/>
                <a:sym typeface="Helvetica"/>
              </a:defRPr>
            </a:pPr>
            <a:r>
              <a:t>メニュー一覧</a:t>
            </a:r>
          </a:p>
          <a:p>
            <a:pPr>
              <a:defRPr b="1" sz="1600">
                <a:solidFill>
                  <a:srgbClr val="00AFF2"/>
                </a:solidFill>
                <a:latin typeface="+mn-lt"/>
                <a:ea typeface="+mn-ea"/>
                <a:cs typeface="+mn-cs"/>
                <a:sym typeface="Helvetica"/>
              </a:defRPr>
            </a:pPr>
            <a:r>
              <a:t>（初期設定）</a:t>
            </a:r>
          </a:p>
          <a:p>
            <a:pPr>
              <a:defRPr b="1" sz="1600">
                <a:solidFill>
                  <a:srgbClr val="00AFF2"/>
                </a:solidFill>
                <a:latin typeface="+mn-lt"/>
                <a:ea typeface="+mn-ea"/>
                <a:cs typeface="+mn-cs"/>
                <a:sym typeface="Helvetica"/>
              </a:defRPr>
            </a:pPr>
          </a:p>
          <a:p>
            <a:pPr>
              <a:lnSpc>
                <a:spcPct val="120000"/>
              </a:lnSpc>
              <a:defRPr b="1" sz="1300">
                <a:solidFill>
                  <a:srgbClr val="00AFF2"/>
                </a:solidFill>
                <a:latin typeface="+mn-lt"/>
                <a:ea typeface="+mn-ea"/>
                <a:cs typeface="+mn-cs"/>
                <a:sym typeface="Helvetica"/>
              </a:defRPr>
            </a:pPr>
            <a:r>
              <a:t>・ホーム</a:t>
            </a:r>
          </a:p>
          <a:p>
            <a:pPr>
              <a:lnSpc>
                <a:spcPct val="120000"/>
              </a:lnSpc>
              <a:defRPr b="1" sz="1300">
                <a:solidFill>
                  <a:srgbClr val="00AFF2"/>
                </a:solidFill>
                <a:latin typeface="+mn-lt"/>
                <a:ea typeface="+mn-ea"/>
                <a:cs typeface="+mn-cs"/>
                <a:sym typeface="Helvetica"/>
              </a:defRPr>
            </a:pPr>
            <a:r>
              <a:t>・キャンペーン</a:t>
            </a:r>
          </a:p>
          <a:p>
            <a:pPr>
              <a:lnSpc>
                <a:spcPct val="120000"/>
              </a:lnSpc>
              <a:defRPr b="1" sz="1300">
                <a:solidFill>
                  <a:srgbClr val="00AFF2"/>
                </a:solidFill>
                <a:latin typeface="+mn-lt"/>
                <a:ea typeface="+mn-ea"/>
                <a:cs typeface="+mn-cs"/>
                <a:sym typeface="Helvetica"/>
              </a:defRPr>
            </a:pPr>
            <a:r>
              <a:t>・バナー</a:t>
            </a:r>
          </a:p>
          <a:p>
            <a:pPr>
              <a:lnSpc>
                <a:spcPct val="120000"/>
              </a:lnSpc>
              <a:defRPr b="1" sz="1300">
                <a:solidFill>
                  <a:srgbClr val="00AFF2"/>
                </a:solidFill>
                <a:latin typeface="+mn-lt"/>
                <a:ea typeface="+mn-ea"/>
                <a:cs typeface="+mn-cs"/>
                <a:sym typeface="Helvetica"/>
              </a:defRPr>
            </a:pPr>
            <a:r>
              <a:t>・アフィリエイト</a:t>
            </a:r>
          </a:p>
          <a:p>
            <a:pPr>
              <a:lnSpc>
                <a:spcPct val="120000"/>
              </a:lnSpc>
              <a:defRPr b="1" sz="1300">
                <a:solidFill>
                  <a:srgbClr val="00AFF2"/>
                </a:solidFill>
                <a:latin typeface="+mn-lt"/>
                <a:ea typeface="+mn-ea"/>
                <a:cs typeface="+mn-cs"/>
                <a:sym typeface="Helvetica"/>
              </a:defRPr>
            </a:pPr>
            <a:r>
              <a:t>・翻訳</a:t>
            </a:r>
          </a:p>
          <a:p>
            <a:pPr>
              <a:lnSpc>
                <a:spcPct val="120000"/>
              </a:lnSpc>
              <a:defRPr b="1" sz="1300">
                <a:solidFill>
                  <a:srgbClr val="00AFF2"/>
                </a:solidFill>
                <a:latin typeface="+mn-lt"/>
                <a:ea typeface="+mn-ea"/>
                <a:cs typeface="+mn-cs"/>
                <a:sym typeface="Helvetica"/>
              </a:defRPr>
            </a:pPr>
            <a:r>
              <a:t>・レポート</a:t>
            </a:r>
          </a:p>
          <a:p>
            <a:pPr>
              <a:lnSpc>
                <a:spcPct val="120000"/>
              </a:lnSpc>
              <a:defRPr b="1" sz="1300">
                <a:solidFill>
                  <a:srgbClr val="00AFF2"/>
                </a:solidFill>
                <a:latin typeface="+mn-lt"/>
                <a:ea typeface="+mn-ea"/>
                <a:cs typeface="+mn-cs"/>
                <a:sym typeface="Helvetica"/>
              </a:defRPr>
            </a:pPr>
            <a:r>
              <a:t>・支払い</a:t>
            </a:r>
          </a:p>
          <a:p>
            <a:pPr>
              <a:lnSpc>
                <a:spcPct val="120000"/>
              </a:lnSpc>
              <a:defRPr b="1" sz="1300">
                <a:solidFill>
                  <a:srgbClr val="00AFF2"/>
                </a:solidFill>
                <a:latin typeface="+mn-lt"/>
                <a:ea typeface="+mn-ea"/>
                <a:cs typeface="+mn-cs"/>
                <a:sym typeface="Helvetica"/>
              </a:defRPr>
            </a:pPr>
            <a:r>
              <a:t>・Eメール</a:t>
            </a:r>
          </a:p>
          <a:p>
            <a:pPr>
              <a:lnSpc>
                <a:spcPct val="120000"/>
              </a:lnSpc>
              <a:defRPr b="1" sz="1300">
                <a:solidFill>
                  <a:srgbClr val="00AFF2"/>
                </a:solidFill>
                <a:latin typeface="+mn-lt"/>
                <a:ea typeface="+mn-ea"/>
                <a:cs typeface="+mn-cs"/>
                <a:sym typeface="Helvetica"/>
              </a:defRPr>
            </a:pPr>
            <a:r>
              <a:t>・配置／構成</a:t>
            </a:r>
          </a:p>
          <a:p>
            <a:pPr>
              <a:lnSpc>
                <a:spcPct val="120000"/>
              </a:lnSpc>
              <a:defRPr b="1" sz="1300">
                <a:solidFill>
                  <a:srgbClr val="00AFF2"/>
                </a:solidFill>
                <a:latin typeface="+mn-lt"/>
                <a:ea typeface="+mn-ea"/>
                <a:cs typeface="+mn-cs"/>
                <a:sym typeface="Helvetica"/>
              </a:defRPr>
            </a:pPr>
            <a:r>
              <a:t>・ツール</a:t>
            </a:r>
          </a:p>
        </p:txBody>
      </p:sp>
      <p:pic>
        <p:nvPicPr>
          <p:cNvPr id="133" name="スクリーンショット 2019-03-03 15.19.25.png"/>
          <p:cNvPicPr>
            <a:picLocks noChangeAspect="1"/>
          </p:cNvPicPr>
          <p:nvPr/>
        </p:nvPicPr>
        <p:blipFill>
          <a:blip r:embed="rId3">
            <a:extLst/>
          </a:blip>
          <a:stretch>
            <a:fillRect/>
          </a:stretch>
        </p:blipFill>
        <p:spPr>
          <a:xfrm>
            <a:off x="6627559" y="1886131"/>
            <a:ext cx="2010038" cy="4841995"/>
          </a:xfrm>
          <a:prstGeom prst="rect">
            <a:avLst/>
          </a:prstGeom>
          <a:ln w="12700">
            <a:miter lim="400000"/>
          </a:ln>
        </p:spPr>
      </p:pic>
    </p:spTree>
  </p:cSld>
  <p:clrMapOvr>
    <a:masterClrMapping/>
  </p:clrMapOvr>
  <p:transition xmlns:p14="http://schemas.microsoft.com/office/powerpoint/2010/main" spd="med" advClick="1" p14:dur="1000"/>
</p:sld>
</file>

<file path=ppt/slides/slide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5" name="Shape 135"/>
          <p:cNvSpPr/>
          <p:nvPr>
            <p:ph type="sldNum" sz="quarter" idx="2"/>
          </p:nvPr>
        </p:nvSpPr>
        <p:spPr>
          <a:xfrm>
            <a:off x="11900907" y="6326505"/>
            <a:ext cx="189494" cy="28194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136" name="Shape 136"/>
          <p:cNvSpPr/>
          <p:nvPr>
            <p:ph type="title"/>
          </p:nvPr>
        </p:nvSpPr>
        <p:spPr>
          <a:prstGeom prst="rect">
            <a:avLst/>
          </a:prstGeom>
        </p:spPr>
        <p:txBody>
          <a:bodyPr/>
          <a:lstStyle/>
          <a:p>
            <a:pPr/>
            <a:r>
              <a:t>Post Affiliate Pro</a:t>
            </a:r>
            <a:r>
              <a:rPr>
                <a:latin typeface="メイリオ"/>
                <a:ea typeface="メイリオ"/>
                <a:cs typeface="メイリオ"/>
                <a:sym typeface="メイリオ"/>
              </a:rPr>
              <a:t>お申込方法</a:t>
            </a:r>
          </a:p>
        </p:txBody>
      </p:sp>
      <p:sp>
        <p:nvSpPr>
          <p:cNvPr id="137" name="Shape 137"/>
          <p:cNvSpPr/>
          <p:nvPr/>
        </p:nvSpPr>
        <p:spPr>
          <a:xfrm>
            <a:off x="721111" y="1003611"/>
            <a:ext cx="11470890" cy="396241"/>
          </a:xfrm>
          <a:prstGeom prst="rect">
            <a:avLst/>
          </a:prstGeom>
          <a:ln w="12700">
            <a:miter lim="400000"/>
          </a:ln>
          <a:extLst>
            <a:ext uri="{C572A759-6A51-4108-AA02-DFA0A04FC94B}">
              <ma14:wrappingTextBoxFlag xmlns:ma14="http://schemas.microsoft.com/office/mac/drawingml/2011/main" val="1"/>
            </a:ext>
          </a:extLst>
        </p:spPr>
        <p:txBody>
          <a:bodyPr lIns="45719" rIns="45719">
            <a:normAutofit fontScale="100000" lnSpcReduction="0"/>
          </a:bodyPr>
          <a:lstStyle/>
          <a:p>
            <a:pPr>
              <a:lnSpc>
                <a:spcPct val="90000"/>
              </a:lnSpc>
              <a:spcBef>
                <a:spcPts val="1000"/>
              </a:spcBef>
              <a:defRPr b="1" sz="2000">
                <a:solidFill>
                  <a:srgbClr val="8D8D8D"/>
                </a:solidFill>
              </a:defRPr>
            </a:pPr>
            <a:r>
              <a:rPr>
                <a:latin typeface="メイリオ"/>
                <a:ea typeface="メイリオ"/>
                <a:cs typeface="メイリオ"/>
                <a:sym typeface="メイリオ"/>
              </a:rPr>
              <a:t>お申込みはカンタンな３</a:t>
            </a:r>
            <a:r>
              <a:t>STEP</a:t>
            </a:r>
            <a:r>
              <a:rPr>
                <a:latin typeface="メイリオ"/>
                <a:ea typeface="メイリオ"/>
                <a:cs typeface="メイリオ"/>
                <a:sym typeface="メイリオ"/>
              </a:rPr>
              <a:t>！すぐにご利用いただけます。</a:t>
            </a:r>
          </a:p>
        </p:txBody>
      </p:sp>
      <p:grpSp>
        <p:nvGrpSpPr>
          <p:cNvPr id="140" name="Group 140"/>
          <p:cNvGrpSpPr/>
          <p:nvPr/>
        </p:nvGrpSpPr>
        <p:grpSpPr>
          <a:xfrm>
            <a:off x="9827948" y="1992899"/>
            <a:ext cx="2132127" cy="1938993"/>
            <a:chOff x="0" y="0"/>
            <a:chExt cx="2132126" cy="1938992"/>
          </a:xfrm>
        </p:grpSpPr>
        <p:sp>
          <p:nvSpPr>
            <p:cNvPr id="138" name="Shape 138"/>
            <p:cNvSpPr/>
            <p:nvPr/>
          </p:nvSpPr>
          <p:spPr>
            <a:xfrm>
              <a:off x="-1" y="-1"/>
              <a:ext cx="2132128" cy="1938994"/>
            </a:xfrm>
            <a:prstGeom prst="ellipse">
              <a:avLst/>
            </a:prstGeom>
            <a:solidFill>
              <a:srgbClr val="63C689"/>
            </a:solidFill>
            <a:ln w="12700" cap="flat">
              <a:noFill/>
              <a:miter lim="400000"/>
            </a:ln>
            <a:effectLst>
              <a:outerShdw sx="100000" sy="100000" kx="0" ky="0" algn="b" rotWithShape="0" blurRad="50800" dist="38100" dir="2700000">
                <a:srgbClr val="000000">
                  <a:alpha val="40000"/>
                </a:srgbClr>
              </a:outerShdw>
            </a:effectLst>
          </p:spPr>
          <p:txBody>
            <a:bodyPr wrap="square" lIns="45719" tIns="45719" rIns="45719" bIns="45719" numCol="1" anchor="ctr">
              <a:noAutofit/>
            </a:bodyPr>
            <a:lstStyle/>
            <a:p>
              <a:pPr algn="ctr">
                <a:defRPr>
                  <a:solidFill>
                    <a:srgbClr val="FFFFFF"/>
                  </a:solidFill>
                </a:defRPr>
              </a:pPr>
            </a:p>
          </p:txBody>
        </p:sp>
        <p:sp>
          <p:nvSpPr>
            <p:cNvPr id="139" name="Shape 139"/>
            <p:cNvSpPr/>
            <p:nvPr/>
          </p:nvSpPr>
          <p:spPr>
            <a:xfrm>
              <a:off x="312241" y="263375"/>
              <a:ext cx="1507643" cy="14122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p>
              <a:pPr algn="ctr">
                <a:defRPr b="1" sz="2000">
                  <a:solidFill>
                    <a:srgbClr val="FFFFFF"/>
                  </a:solidFill>
                </a:defRPr>
              </a:pPr>
              <a:r>
                <a:rPr>
                  <a:latin typeface="メイリオ"/>
                  <a:ea typeface="メイリオ"/>
                  <a:cs typeface="メイリオ"/>
                  <a:sym typeface="メイリオ"/>
                </a:rPr>
                <a:t>アカウント</a:t>
              </a:r>
            </a:p>
            <a:p>
              <a:pPr algn="ctr">
                <a:defRPr b="1" sz="2000">
                  <a:solidFill>
                    <a:srgbClr val="FFFFFF"/>
                  </a:solidFill>
                </a:defRPr>
              </a:pPr>
              <a:r>
                <a:rPr>
                  <a:latin typeface="メイリオ"/>
                  <a:ea typeface="メイリオ"/>
                  <a:cs typeface="メイリオ"/>
                  <a:sym typeface="メイリオ"/>
                </a:rPr>
                <a:t>開設</a:t>
              </a:r>
            </a:p>
            <a:p>
              <a:pPr algn="ctr">
                <a:defRPr b="1" sz="2000">
                  <a:solidFill>
                    <a:srgbClr val="FFFFFF"/>
                  </a:solidFill>
                </a:defRPr>
              </a:pPr>
              <a:r>
                <a:t>▼</a:t>
              </a:r>
            </a:p>
            <a:p>
              <a:pPr algn="ctr">
                <a:defRPr b="1" sz="2000">
                  <a:solidFill>
                    <a:srgbClr val="FFFFFF"/>
                  </a:solidFill>
                </a:defRPr>
              </a:pPr>
              <a:r>
                <a:rPr>
                  <a:latin typeface="メイリオ"/>
                  <a:ea typeface="メイリオ"/>
                  <a:cs typeface="メイリオ"/>
                  <a:sym typeface="メイリオ"/>
                </a:rPr>
                <a:t>利用開始</a:t>
              </a:r>
            </a:p>
          </p:txBody>
        </p:sp>
      </p:grpSp>
      <p:sp>
        <p:nvSpPr>
          <p:cNvPr id="141" name="Shape 141"/>
          <p:cNvSpPr/>
          <p:nvPr/>
        </p:nvSpPr>
        <p:spPr>
          <a:xfrm>
            <a:off x="3740694" y="3854825"/>
            <a:ext cx="3012895" cy="1856742"/>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marL="180975" indent="-180975">
              <a:buClr>
                <a:srgbClr val="4FC2EF"/>
              </a:buClr>
              <a:buSzPct val="100000"/>
              <a:buFont typeface="Arial"/>
              <a:buChar char="•"/>
              <a:defRPr sz="1200">
                <a:solidFill>
                  <a:srgbClr val="8D8D8D"/>
                </a:solidFill>
              </a:defRPr>
            </a:pPr>
            <a:r>
              <a:rPr>
                <a:latin typeface="メイリオ"/>
                <a:ea typeface="メイリオ"/>
                <a:cs typeface="メイリオ"/>
                <a:sym typeface="メイリオ"/>
              </a:rPr>
              <a:t>パッケージごとに期間、</a:t>
            </a:r>
            <a:br>
              <a:rPr>
                <a:latin typeface="メイリオ"/>
                <a:ea typeface="メイリオ"/>
                <a:cs typeface="メイリオ"/>
                <a:sym typeface="メイリオ"/>
              </a:rPr>
            </a:br>
            <a:r>
              <a:rPr>
                <a:latin typeface="メイリオ"/>
                <a:ea typeface="メイリオ"/>
                <a:cs typeface="メイリオ"/>
                <a:sym typeface="メイリオ"/>
              </a:rPr>
              <a:t>リストサイズを選択してください。</a:t>
            </a:r>
          </a:p>
          <a:p>
            <a:pPr>
              <a:defRPr sz="1200">
                <a:solidFill>
                  <a:srgbClr val="8D8D8D"/>
                </a:solidFill>
              </a:defRPr>
            </a:pPr>
          </a:p>
          <a:p>
            <a:pPr>
              <a:defRPr sz="1200">
                <a:solidFill>
                  <a:srgbClr val="8D8D8D"/>
                </a:solidFill>
              </a:defRPr>
            </a:pPr>
          </a:p>
          <a:p>
            <a:pPr marL="180975" indent="-180975">
              <a:buClr>
                <a:srgbClr val="4FC2EF"/>
              </a:buClr>
              <a:buSzPct val="100000"/>
              <a:buFont typeface="Arial"/>
              <a:buChar char="•"/>
              <a:defRPr sz="1200">
                <a:solidFill>
                  <a:srgbClr val="8D8D8D"/>
                </a:solidFill>
              </a:defRPr>
            </a:pPr>
            <a:r>
              <a:rPr>
                <a:latin typeface="メイリオ"/>
                <a:ea typeface="メイリオ"/>
                <a:cs typeface="メイリオ"/>
                <a:sym typeface="メイリオ"/>
              </a:rPr>
              <a:t>どのプランを選ぶか決められない場合は、 トライアルをご利用ください</a:t>
            </a:r>
            <a:r>
              <a:rPr>
                <a:latin typeface="+mn-lt"/>
                <a:ea typeface="+mn-ea"/>
                <a:cs typeface="+mn-cs"/>
                <a:sym typeface="Helvetica"/>
              </a:rPr>
              <a:t>。</a:t>
            </a:r>
            <a:r>
              <a:rPr>
                <a:latin typeface="+mn-lt"/>
                <a:ea typeface="+mn-ea"/>
                <a:cs typeface="+mn-cs"/>
                <a:sym typeface="Helvetica"/>
              </a:rPr>
              <a:t>14</a:t>
            </a:r>
            <a:r>
              <a:rPr>
                <a:latin typeface="+mn-lt"/>
                <a:ea typeface="+mn-ea"/>
                <a:cs typeface="+mn-cs"/>
                <a:sym typeface="Helvetica"/>
              </a:rPr>
              <a:t>日</a:t>
            </a:r>
            <a:r>
              <a:rPr>
                <a:latin typeface="メイリオ"/>
                <a:ea typeface="メイリオ"/>
                <a:cs typeface="メイリオ"/>
                <a:sym typeface="メイリオ"/>
              </a:rPr>
              <a:t>間無料でお試しいただけます</a:t>
            </a:r>
            <a:r>
              <a:t>。</a:t>
            </a:r>
          </a:p>
        </p:txBody>
      </p:sp>
      <p:grpSp>
        <p:nvGrpSpPr>
          <p:cNvPr id="160" name="Group 160"/>
          <p:cNvGrpSpPr/>
          <p:nvPr/>
        </p:nvGrpSpPr>
        <p:grpSpPr>
          <a:xfrm>
            <a:off x="616831" y="1996674"/>
            <a:ext cx="9106837" cy="1510798"/>
            <a:chOff x="0" y="0"/>
            <a:chExt cx="9106836" cy="1510797"/>
          </a:xfrm>
        </p:grpSpPr>
        <p:grpSp>
          <p:nvGrpSpPr>
            <p:cNvPr id="144" name="Group 144"/>
            <p:cNvGrpSpPr/>
            <p:nvPr/>
          </p:nvGrpSpPr>
          <p:grpSpPr>
            <a:xfrm>
              <a:off x="259010" y="263176"/>
              <a:ext cx="2864031" cy="1243630"/>
              <a:chOff x="0" y="0"/>
              <a:chExt cx="2864030" cy="1243629"/>
            </a:xfrm>
          </p:grpSpPr>
          <p:sp>
            <p:nvSpPr>
              <p:cNvPr id="142" name="Shape 142"/>
              <p:cNvSpPr/>
              <p:nvPr/>
            </p:nvSpPr>
            <p:spPr>
              <a:xfrm>
                <a:off x="-1" y="-1"/>
                <a:ext cx="2864032" cy="12436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8517" y="0"/>
                    </a:lnTo>
                    <a:lnTo>
                      <a:pt x="21600" y="10800"/>
                    </a:lnTo>
                    <a:lnTo>
                      <a:pt x="18517" y="21600"/>
                    </a:lnTo>
                    <a:lnTo>
                      <a:pt x="0" y="21600"/>
                    </a:lnTo>
                    <a:close/>
                  </a:path>
                </a:pathLst>
              </a:custGeom>
              <a:solidFill>
                <a:srgbClr val="4FC2EF"/>
              </a:solidFill>
              <a:ln w="12700" cap="flat">
                <a:noFill/>
                <a:miter lim="400000"/>
              </a:ln>
              <a:effectLst/>
            </p:spPr>
            <p:txBody>
              <a:bodyPr wrap="square" lIns="45719" tIns="45719" rIns="45719" bIns="45719" numCol="1" anchor="ctr">
                <a:noAutofit/>
              </a:bodyPr>
              <a:lstStyle/>
              <a:p>
                <a:pPr algn="ctr">
                  <a:defRPr sz="2000">
                    <a:solidFill>
                      <a:srgbClr val="FFFFFF"/>
                    </a:solidFill>
                  </a:defRPr>
                </a:pPr>
              </a:p>
            </p:txBody>
          </p:sp>
          <p:sp>
            <p:nvSpPr>
              <p:cNvPr id="143" name="Shape 143"/>
              <p:cNvSpPr/>
              <p:nvPr/>
            </p:nvSpPr>
            <p:spPr>
              <a:xfrm>
                <a:off x="-1" y="449094"/>
                <a:ext cx="2659660" cy="3454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lvl1pPr algn="ctr">
                  <a:defRPr b="1" cap="all" sz="2000">
                    <a:solidFill>
                      <a:srgbClr val="FFFFFF"/>
                    </a:solidFill>
                    <a:latin typeface="メイリオ"/>
                    <a:ea typeface="メイリオ"/>
                    <a:cs typeface="メイリオ"/>
                    <a:sym typeface="メイリオ"/>
                  </a:defRPr>
                </a:lvl1pPr>
              </a:lstStyle>
              <a:p>
                <a:pPr/>
                <a:r>
                  <a:t>アクセス</a:t>
                </a:r>
              </a:p>
            </p:txBody>
          </p:sp>
        </p:grpSp>
        <p:grpSp>
          <p:nvGrpSpPr>
            <p:cNvPr id="147" name="Group 147"/>
            <p:cNvGrpSpPr/>
            <p:nvPr/>
          </p:nvGrpSpPr>
          <p:grpSpPr>
            <a:xfrm>
              <a:off x="0" y="0"/>
              <a:ext cx="783735" cy="783734"/>
              <a:chOff x="0" y="0"/>
              <a:chExt cx="783733" cy="783733"/>
            </a:xfrm>
          </p:grpSpPr>
          <p:sp>
            <p:nvSpPr>
              <p:cNvPr id="145" name="Shape 145"/>
              <p:cNvSpPr/>
              <p:nvPr/>
            </p:nvSpPr>
            <p:spPr>
              <a:xfrm>
                <a:off x="0" y="0"/>
                <a:ext cx="783734" cy="783734"/>
              </a:xfrm>
              <a:prstGeom prst="ellipse">
                <a:avLst/>
              </a:prstGeom>
              <a:solidFill>
                <a:srgbClr val="63C689"/>
              </a:solidFill>
              <a:ln w="12700" cap="flat">
                <a:solidFill>
                  <a:srgbClr val="FFFFFF"/>
                </a:solidFill>
                <a:prstDash val="solid"/>
                <a:miter lim="800000"/>
              </a:ln>
              <a:effectLst/>
            </p:spPr>
            <p:txBody>
              <a:bodyPr wrap="square" lIns="45719" tIns="45719" rIns="45719" bIns="45719" numCol="1" anchor="ctr">
                <a:noAutofit/>
              </a:bodyPr>
              <a:lstStyle/>
              <a:p>
                <a:pPr algn="ctr">
                  <a:defRPr b="1" sz="2000">
                    <a:solidFill>
                      <a:srgbClr val="FFFFFF"/>
                    </a:solidFill>
                    <a:latin typeface="メイリオ"/>
                    <a:ea typeface="メイリオ"/>
                    <a:cs typeface="メイリオ"/>
                    <a:sym typeface="メイリオ"/>
                  </a:defRPr>
                </a:pPr>
              </a:p>
            </p:txBody>
          </p:sp>
          <p:sp>
            <p:nvSpPr>
              <p:cNvPr id="146" name="Shape 146"/>
              <p:cNvSpPr/>
              <p:nvPr/>
            </p:nvSpPr>
            <p:spPr>
              <a:xfrm>
                <a:off x="114775" y="239466"/>
                <a:ext cx="554183" cy="3048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spAutoFit/>
              </a:bodyPr>
              <a:lstStyle>
                <a:lvl1pPr algn="ctr">
                  <a:defRPr b="1" sz="2000">
                    <a:solidFill>
                      <a:srgbClr val="FFFFFF"/>
                    </a:solidFill>
                    <a:latin typeface="メイリオ"/>
                    <a:ea typeface="メイリオ"/>
                    <a:cs typeface="メイリオ"/>
                    <a:sym typeface="メイリオ"/>
                  </a:defRPr>
                </a:lvl1pPr>
              </a:lstStyle>
              <a:p>
                <a:pPr/>
                <a:r>
                  <a:t>1</a:t>
                </a:r>
              </a:p>
            </p:txBody>
          </p:sp>
        </p:grpSp>
        <p:grpSp>
          <p:nvGrpSpPr>
            <p:cNvPr id="150" name="Group 150"/>
            <p:cNvGrpSpPr/>
            <p:nvPr/>
          </p:nvGrpSpPr>
          <p:grpSpPr>
            <a:xfrm>
              <a:off x="3244002" y="267168"/>
              <a:ext cx="2864031" cy="1243630"/>
              <a:chOff x="0" y="0"/>
              <a:chExt cx="2864030" cy="1243629"/>
            </a:xfrm>
          </p:grpSpPr>
          <p:sp>
            <p:nvSpPr>
              <p:cNvPr id="148" name="Shape 148"/>
              <p:cNvSpPr/>
              <p:nvPr/>
            </p:nvSpPr>
            <p:spPr>
              <a:xfrm>
                <a:off x="-1" y="-1"/>
                <a:ext cx="2864032" cy="12436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8517" y="0"/>
                    </a:lnTo>
                    <a:lnTo>
                      <a:pt x="21600" y="10800"/>
                    </a:lnTo>
                    <a:lnTo>
                      <a:pt x="18517" y="21600"/>
                    </a:lnTo>
                    <a:lnTo>
                      <a:pt x="0" y="21600"/>
                    </a:lnTo>
                    <a:close/>
                  </a:path>
                </a:pathLst>
              </a:custGeom>
              <a:solidFill>
                <a:srgbClr val="4FC2EF"/>
              </a:solidFill>
              <a:ln w="12700" cap="flat">
                <a:noFill/>
                <a:miter lim="400000"/>
              </a:ln>
              <a:effectLst/>
            </p:spPr>
            <p:txBody>
              <a:bodyPr wrap="square" lIns="45719" tIns="45719" rIns="45719" bIns="45719" numCol="1" anchor="ctr">
                <a:noAutofit/>
              </a:bodyPr>
              <a:lstStyle/>
              <a:p>
                <a:pPr algn="ctr">
                  <a:defRPr>
                    <a:solidFill>
                      <a:srgbClr val="FFFFFF"/>
                    </a:solidFill>
                  </a:defRPr>
                </a:pPr>
              </a:p>
            </p:txBody>
          </p:sp>
          <p:sp>
            <p:nvSpPr>
              <p:cNvPr id="149" name="Shape 149"/>
              <p:cNvSpPr/>
              <p:nvPr/>
            </p:nvSpPr>
            <p:spPr>
              <a:xfrm>
                <a:off x="-1" y="449094"/>
                <a:ext cx="2659660" cy="3454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lvl1pPr algn="ctr">
                  <a:defRPr b="1" sz="2000">
                    <a:solidFill>
                      <a:srgbClr val="FFFFFF"/>
                    </a:solidFill>
                    <a:latin typeface="メイリオ"/>
                    <a:ea typeface="メイリオ"/>
                    <a:cs typeface="メイリオ"/>
                    <a:sym typeface="メイリオ"/>
                  </a:defRPr>
                </a:lvl1pPr>
              </a:lstStyle>
              <a:p>
                <a:pPr/>
                <a:r>
                  <a:t>最適なプランを選択</a:t>
                </a:r>
              </a:p>
            </p:txBody>
          </p:sp>
        </p:grpSp>
        <p:grpSp>
          <p:nvGrpSpPr>
            <p:cNvPr id="153" name="Group 153"/>
            <p:cNvGrpSpPr/>
            <p:nvPr/>
          </p:nvGrpSpPr>
          <p:grpSpPr>
            <a:xfrm>
              <a:off x="2984991" y="3992"/>
              <a:ext cx="783735" cy="783735"/>
              <a:chOff x="0" y="0"/>
              <a:chExt cx="783733" cy="783733"/>
            </a:xfrm>
          </p:grpSpPr>
          <p:sp>
            <p:nvSpPr>
              <p:cNvPr id="151" name="Shape 151"/>
              <p:cNvSpPr/>
              <p:nvPr/>
            </p:nvSpPr>
            <p:spPr>
              <a:xfrm>
                <a:off x="0" y="0"/>
                <a:ext cx="783734" cy="783734"/>
              </a:xfrm>
              <a:prstGeom prst="ellipse">
                <a:avLst/>
              </a:prstGeom>
              <a:solidFill>
                <a:srgbClr val="63C689"/>
              </a:solidFill>
              <a:ln w="12700" cap="flat">
                <a:solidFill>
                  <a:srgbClr val="FFFFFF"/>
                </a:solidFill>
                <a:prstDash val="solid"/>
                <a:miter lim="800000"/>
              </a:ln>
              <a:effectLst/>
            </p:spPr>
            <p:txBody>
              <a:bodyPr wrap="square" lIns="45719" tIns="45719" rIns="45719" bIns="45719" numCol="1" anchor="ctr">
                <a:noAutofit/>
              </a:bodyPr>
              <a:lstStyle/>
              <a:p>
                <a:pPr algn="ctr">
                  <a:defRPr b="1" sz="2000">
                    <a:solidFill>
                      <a:srgbClr val="FFFFFF"/>
                    </a:solidFill>
                    <a:latin typeface="メイリオ"/>
                    <a:ea typeface="メイリオ"/>
                    <a:cs typeface="メイリオ"/>
                    <a:sym typeface="メイリオ"/>
                  </a:defRPr>
                </a:pPr>
              </a:p>
            </p:txBody>
          </p:sp>
          <p:sp>
            <p:nvSpPr>
              <p:cNvPr id="152" name="Shape 152"/>
              <p:cNvSpPr/>
              <p:nvPr/>
            </p:nvSpPr>
            <p:spPr>
              <a:xfrm>
                <a:off x="114775" y="239466"/>
                <a:ext cx="554183" cy="3048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spAutoFit/>
              </a:bodyPr>
              <a:lstStyle>
                <a:lvl1pPr algn="ctr">
                  <a:defRPr b="1" sz="2000">
                    <a:solidFill>
                      <a:srgbClr val="FFFFFF"/>
                    </a:solidFill>
                    <a:latin typeface="メイリオ"/>
                    <a:ea typeface="メイリオ"/>
                    <a:cs typeface="メイリオ"/>
                    <a:sym typeface="メイリオ"/>
                  </a:defRPr>
                </a:lvl1pPr>
              </a:lstStyle>
              <a:p>
                <a:pPr/>
                <a:r>
                  <a:t>2</a:t>
                </a:r>
              </a:p>
            </p:txBody>
          </p:sp>
        </p:grpSp>
        <p:grpSp>
          <p:nvGrpSpPr>
            <p:cNvPr id="156" name="Group 156"/>
            <p:cNvGrpSpPr/>
            <p:nvPr/>
          </p:nvGrpSpPr>
          <p:grpSpPr>
            <a:xfrm>
              <a:off x="6242806" y="267168"/>
              <a:ext cx="2864031" cy="1243630"/>
              <a:chOff x="0" y="0"/>
              <a:chExt cx="2864030" cy="1243629"/>
            </a:xfrm>
          </p:grpSpPr>
          <p:sp>
            <p:nvSpPr>
              <p:cNvPr id="154" name="Shape 154"/>
              <p:cNvSpPr/>
              <p:nvPr/>
            </p:nvSpPr>
            <p:spPr>
              <a:xfrm>
                <a:off x="-1" y="-1"/>
                <a:ext cx="2864032" cy="12436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8517" y="0"/>
                    </a:lnTo>
                    <a:lnTo>
                      <a:pt x="21600" y="10800"/>
                    </a:lnTo>
                    <a:lnTo>
                      <a:pt x="18517" y="21600"/>
                    </a:lnTo>
                    <a:lnTo>
                      <a:pt x="0" y="21600"/>
                    </a:lnTo>
                    <a:close/>
                  </a:path>
                </a:pathLst>
              </a:custGeom>
              <a:solidFill>
                <a:srgbClr val="4FC2EF"/>
              </a:solidFill>
              <a:ln w="12700" cap="flat">
                <a:noFill/>
                <a:miter lim="400000"/>
              </a:ln>
              <a:effectLst/>
            </p:spPr>
            <p:txBody>
              <a:bodyPr wrap="square" lIns="45719" tIns="45719" rIns="45719" bIns="45719" numCol="1" anchor="ctr">
                <a:noAutofit/>
              </a:bodyPr>
              <a:lstStyle/>
              <a:p>
                <a:pPr algn="ctr">
                  <a:defRPr>
                    <a:solidFill>
                      <a:srgbClr val="FFFFFF"/>
                    </a:solidFill>
                  </a:defRPr>
                </a:pPr>
              </a:p>
            </p:txBody>
          </p:sp>
          <p:sp>
            <p:nvSpPr>
              <p:cNvPr id="155" name="Shape 155"/>
              <p:cNvSpPr/>
              <p:nvPr/>
            </p:nvSpPr>
            <p:spPr>
              <a:xfrm>
                <a:off x="-1" y="449094"/>
                <a:ext cx="2659660" cy="3454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lvl1pPr algn="ctr">
                  <a:defRPr b="1" sz="2000">
                    <a:solidFill>
                      <a:srgbClr val="FFFFFF"/>
                    </a:solidFill>
                    <a:latin typeface="メイリオ"/>
                    <a:ea typeface="メイリオ"/>
                    <a:cs typeface="メイリオ"/>
                    <a:sym typeface="メイリオ"/>
                  </a:defRPr>
                </a:lvl1pPr>
              </a:lstStyle>
              <a:p>
                <a:pPr/>
                <a:r>
                  <a:t>フォームに入力</a:t>
                </a:r>
              </a:p>
            </p:txBody>
          </p:sp>
        </p:grpSp>
        <p:grpSp>
          <p:nvGrpSpPr>
            <p:cNvPr id="159" name="Group 159"/>
            <p:cNvGrpSpPr/>
            <p:nvPr/>
          </p:nvGrpSpPr>
          <p:grpSpPr>
            <a:xfrm>
              <a:off x="5983796" y="3992"/>
              <a:ext cx="783735" cy="783735"/>
              <a:chOff x="0" y="0"/>
              <a:chExt cx="783733" cy="783733"/>
            </a:xfrm>
          </p:grpSpPr>
          <p:sp>
            <p:nvSpPr>
              <p:cNvPr id="157" name="Shape 157"/>
              <p:cNvSpPr/>
              <p:nvPr/>
            </p:nvSpPr>
            <p:spPr>
              <a:xfrm>
                <a:off x="0" y="0"/>
                <a:ext cx="783734" cy="783734"/>
              </a:xfrm>
              <a:prstGeom prst="ellipse">
                <a:avLst/>
              </a:prstGeom>
              <a:solidFill>
                <a:srgbClr val="63C689"/>
              </a:solidFill>
              <a:ln w="12700" cap="flat">
                <a:solidFill>
                  <a:srgbClr val="FFFFFF"/>
                </a:solidFill>
                <a:prstDash val="solid"/>
                <a:miter lim="800000"/>
              </a:ln>
              <a:effectLst/>
            </p:spPr>
            <p:txBody>
              <a:bodyPr wrap="square" lIns="45719" tIns="45719" rIns="45719" bIns="45719" numCol="1" anchor="ctr">
                <a:noAutofit/>
              </a:bodyPr>
              <a:lstStyle/>
              <a:p>
                <a:pPr algn="ctr">
                  <a:defRPr b="1" sz="2000">
                    <a:solidFill>
                      <a:srgbClr val="FFFFFF"/>
                    </a:solidFill>
                    <a:latin typeface="メイリオ"/>
                    <a:ea typeface="メイリオ"/>
                    <a:cs typeface="メイリオ"/>
                    <a:sym typeface="メイリオ"/>
                  </a:defRPr>
                </a:pPr>
              </a:p>
            </p:txBody>
          </p:sp>
          <p:sp>
            <p:nvSpPr>
              <p:cNvPr id="158" name="Shape 158"/>
              <p:cNvSpPr/>
              <p:nvPr/>
            </p:nvSpPr>
            <p:spPr>
              <a:xfrm>
                <a:off x="114775" y="239466"/>
                <a:ext cx="554183" cy="3048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spAutoFit/>
              </a:bodyPr>
              <a:lstStyle>
                <a:lvl1pPr algn="ctr">
                  <a:defRPr b="1" sz="2000">
                    <a:solidFill>
                      <a:srgbClr val="FFFFFF"/>
                    </a:solidFill>
                    <a:latin typeface="メイリオ"/>
                    <a:ea typeface="メイリオ"/>
                    <a:cs typeface="メイリオ"/>
                    <a:sym typeface="メイリオ"/>
                  </a:defRPr>
                </a:lvl1pPr>
              </a:lstStyle>
              <a:p>
                <a:pPr/>
                <a:r>
                  <a:t>3</a:t>
                </a:r>
              </a:p>
            </p:txBody>
          </p:sp>
        </p:grpSp>
      </p:grpSp>
      <p:grpSp>
        <p:nvGrpSpPr>
          <p:cNvPr id="163" name="Group 163">
            <a:hlinkClick r:id="rId2" invalidUrl="" action="" tgtFrame="" tooltip="" history="1" highlightClick="0" endSnd="0"/>
          </p:cNvPr>
          <p:cNvGrpSpPr/>
          <p:nvPr/>
        </p:nvGrpSpPr>
        <p:grpSpPr>
          <a:xfrm>
            <a:off x="7754439" y="934874"/>
            <a:ext cx="2242884" cy="523764"/>
            <a:chOff x="0" y="0"/>
            <a:chExt cx="2242883" cy="523762"/>
          </a:xfrm>
        </p:grpSpPr>
        <p:sp>
          <p:nvSpPr>
            <p:cNvPr id="161" name="Shape 161"/>
            <p:cNvSpPr/>
            <p:nvPr/>
          </p:nvSpPr>
          <p:spPr>
            <a:xfrm>
              <a:off x="0" y="0"/>
              <a:ext cx="2242884" cy="523763"/>
            </a:xfrm>
            <a:prstGeom prst="roundRect">
              <a:avLst>
                <a:gd name="adj" fmla="val 50000"/>
              </a:avLst>
            </a:prstGeom>
            <a:solidFill>
              <a:srgbClr val="00AFF2"/>
            </a:solidFill>
            <a:ln w="12700" cap="flat">
              <a:noFill/>
              <a:miter lim="400000"/>
            </a:ln>
            <a:effectLst/>
          </p:spPr>
          <p:txBody>
            <a:bodyPr wrap="square" lIns="45719" tIns="45719" rIns="45719" bIns="45719" numCol="1" anchor="ctr">
              <a:noAutofit/>
            </a:bodyPr>
            <a:lstStyle/>
            <a:p>
              <a:pPr algn="ctr">
                <a:defRPr b="1">
                  <a:solidFill>
                    <a:srgbClr val="8D8D8D"/>
                  </a:solidFill>
                </a:defRPr>
              </a:pPr>
            </a:p>
          </p:txBody>
        </p:sp>
        <p:sp>
          <p:nvSpPr>
            <p:cNvPr id="162" name="Shape 162"/>
            <p:cNvSpPr/>
            <p:nvPr/>
          </p:nvSpPr>
          <p:spPr>
            <a:xfrm>
              <a:off x="76701" y="63761"/>
              <a:ext cx="2089481" cy="3962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p>
              <a:pPr algn="ctr">
                <a:defRPr b="1" sz="2000">
                  <a:solidFill>
                    <a:srgbClr val="FFFFFF"/>
                  </a:solidFill>
                </a:defRPr>
              </a:pPr>
              <a:r>
                <a:t>WEB</a:t>
              </a:r>
              <a:r>
                <a:rPr sz="1800">
                  <a:latin typeface="メイリオ"/>
                  <a:ea typeface="メイリオ"/>
                  <a:cs typeface="メイリオ"/>
                  <a:sym typeface="メイリオ"/>
                </a:rPr>
                <a:t>サイトへ</a:t>
              </a:r>
            </a:p>
          </p:txBody>
        </p:sp>
      </p:grpSp>
      <p:pic>
        <p:nvPicPr>
          <p:cNvPr id="164" name="image20.pdf"/>
          <p:cNvPicPr>
            <a:picLocks noChangeAspect="1"/>
          </p:cNvPicPr>
          <p:nvPr/>
        </p:nvPicPr>
        <p:blipFill>
          <a:blip r:embed="rId3">
            <a:extLst/>
          </a:blip>
          <a:stretch>
            <a:fillRect/>
          </a:stretch>
        </p:blipFill>
        <p:spPr>
          <a:xfrm rot="20601528">
            <a:off x="9694599" y="1097735"/>
            <a:ext cx="370864" cy="618411"/>
          </a:xfrm>
          <a:prstGeom prst="rect">
            <a:avLst/>
          </a:prstGeom>
          <a:ln w="12700">
            <a:miter lim="400000"/>
          </a:ln>
        </p:spPr>
      </p:pic>
      <p:sp>
        <p:nvSpPr>
          <p:cNvPr id="165" name="Shape 165"/>
          <p:cNvSpPr/>
          <p:nvPr/>
        </p:nvSpPr>
        <p:spPr>
          <a:xfrm>
            <a:off x="6859637" y="3854825"/>
            <a:ext cx="6096001" cy="16027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defRPr sz="1200">
                <a:solidFill>
                  <a:srgbClr val="8D8D8D"/>
                </a:solidFill>
              </a:defRPr>
            </a:pPr>
            <a:r>
              <a:rPr>
                <a:latin typeface="メイリオ"/>
                <a:ea typeface="メイリオ"/>
                <a:cs typeface="メイリオ"/>
                <a:sym typeface="メイリオ"/>
              </a:rPr>
              <a:t>以下を入力いただくことで</a:t>
            </a:r>
            <a:br>
              <a:rPr>
                <a:latin typeface="メイリオ"/>
                <a:ea typeface="メイリオ"/>
                <a:cs typeface="メイリオ"/>
                <a:sym typeface="メイリオ"/>
              </a:rPr>
            </a:br>
            <a:r>
              <a:rPr>
                <a:latin typeface="メイリオ"/>
                <a:ea typeface="メイリオ"/>
                <a:cs typeface="メイリオ"/>
                <a:sym typeface="メイリオ"/>
              </a:rPr>
              <a:t>アカウントを開設、即時利用可能です。</a:t>
            </a:r>
          </a:p>
          <a:p>
            <a:pPr marL="180975" indent="-180975">
              <a:buClr>
                <a:srgbClr val="4FC2EF"/>
              </a:buClr>
              <a:buSzPct val="100000"/>
              <a:buFont typeface="Arial"/>
              <a:buChar char="•"/>
              <a:defRPr sz="1200">
                <a:solidFill>
                  <a:srgbClr val="8D8D8D"/>
                </a:solidFill>
              </a:defRPr>
            </a:pPr>
          </a:p>
          <a:p>
            <a:pPr marL="180975" indent="-180975">
              <a:buClr>
                <a:srgbClr val="4FC2EF"/>
              </a:buClr>
              <a:buSzPct val="100000"/>
              <a:buFont typeface="Arial"/>
              <a:buChar char="•"/>
              <a:defRPr sz="1200">
                <a:solidFill>
                  <a:srgbClr val="8D8D8D"/>
                </a:solidFill>
              </a:defRPr>
            </a:pPr>
            <a:r>
              <a:rPr>
                <a:latin typeface="メイリオ"/>
                <a:ea typeface="メイリオ"/>
                <a:cs typeface="メイリオ"/>
                <a:sym typeface="メイリオ"/>
              </a:rPr>
              <a:t>メールアドレス</a:t>
            </a:r>
          </a:p>
          <a:p>
            <a:pPr marL="180975" indent="-180975">
              <a:buClr>
                <a:srgbClr val="4FC2EF"/>
              </a:buClr>
              <a:buSzPct val="100000"/>
              <a:buFont typeface="Arial"/>
              <a:buChar char="•"/>
              <a:defRPr sz="1200">
                <a:solidFill>
                  <a:srgbClr val="8D8D8D"/>
                </a:solidFill>
              </a:defRPr>
            </a:pPr>
            <a:r>
              <a:rPr>
                <a:latin typeface="メイリオ"/>
                <a:ea typeface="メイリオ"/>
                <a:cs typeface="メイリオ"/>
                <a:sym typeface="メイリオ"/>
              </a:rPr>
              <a:t>パスワード</a:t>
            </a:r>
          </a:p>
          <a:p>
            <a:pPr marL="180975" indent="-180975">
              <a:buClr>
                <a:srgbClr val="4FC2EF"/>
              </a:buClr>
              <a:buSzPct val="100000"/>
              <a:buFont typeface="Arial"/>
              <a:buChar char="•"/>
              <a:defRPr sz="1200">
                <a:solidFill>
                  <a:srgbClr val="8D8D8D"/>
                </a:solidFill>
              </a:defRPr>
            </a:pPr>
            <a:r>
              <a:rPr>
                <a:latin typeface="メイリオ"/>
                <a:ea typeface="メイリオ"/>
                <a:cs typeface="メイリオ"/>
                <a:sym typeface="メイリオ"/>
              </a:rPr>
              <a:t>氏名</a:t>
            </a:r>
            <a:endParaRPr>
              <a:latin typeface="メイリオ"/>
              <a:ea typeface="メイリオ"/>
              <a:cs typeface="メイリオ"/>
              <a:sym typeface="メイリオ"/>
            </a:endParaRPr>
          </a:p>
          <a:p>
            <a:pPr marL="180975" indent="-180975">
              <a:buClr>
                <a:srgbClr val="4FC2EF"/>
              </a:buClr>
              <a:buSzPct val="100000"/>
              <a:buFont typeface="Arial"/>
              <a:buChar char="•"/>
              <a:defRPr sz="1200">
                <a:solidFill>
                  <a:srgbClr val="8D8D8D"/>
                </a:solidFill>
              </a:defRPr>
            </a:pPr>
            <a:r>
              <a:rPr>
                <a:latin typeface="メイリオ"/>
                <a:ea typeface="メイリオ"/>
                <a:cs typeface="メイリオ"/>
                <a:sym typeface="メイリオ"/>
              </a:rPr>
              <a:t>請求先（企業）情報</a:t>
            </a:r>
          </a:p>
        </p:txBody>
      </p:sp>
      <p:pic>
        <p:nvPicPr>
          <p:cNvPr id="166" name="スクリーンショット 2019-02-28 15.10.51.png"/>
          <p:cNvPicPr>
            <a:picLocks noChangeAspect="1"/>
          </p:cNvPicPr>
          <p:nvPr/>
        </p:nvPicPr>
        <p:blipFill>
          <a:blip r:embed="rId4">
            <a:extLst/>
          </a:blip>
          <a:stretch>
            <a:fillRect/>
          </a:stretch>
        </p:blipFill>
        <p:spPr>
          <a:xfrm>
            <a:off x="766984" y="3744072"/>
            <a:ext cx="2869430" cy="2510751"/>
          </a:xfrm>
          <a:prstGeom prst="rect">
            <a:avLst/>
          </a:prstGeom>
          <a:ln w="12700">
            <a:miter lim="400000"/>
          </a:ln>
          <a:effectLst>
            <a:outerShdw sx="100000" sy="100000" kx="0" ky="0" algn="b" rotWithShape="0" blurRad="50800" dist="38100" dir="2700000">
              <a:srgbClr val="000000">
                <a:alpha val="40000"/>
              </a:srgbClr>
            </a:outerShdw>
          </a:effectLst>
        </p:spPr>
      </p:pic>
    </p:spTree>
  </p:cSld>
  <p:clrMapOvr>
    <a:masterClrMapping/>
  </p:clrMapOvr>
  <p:transition xmlns:p14="http://schemas.microsoft.com/office/powerpoint/2010/main" spd="med" advClick="1" p14:dur="1000"/>
</p:sld>
</file>

<file path=ppt/slides/slide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pSp>
        <p:nvGrpSpPr>
          <p:cNvPr id="170" name="Group 170"/>
          <p:cNvGrpSpPr/>
          <p:nvPr/>
        </p:nvGrpSpPr>
        <p:grpSpPr>
          <a:xfrm>
            <a:off x="3876100" y="4583281"/>
            <a:ext cx="4495815" cy="394229"/>
            <a:chOff x="0" y="0"/>
            <a:chExt cx="4495814" cy="394227"/>
          </a:xfrm>
        </p:grpSpPr>
        <p:pic>
          <p:nvPicPr>
            <p:cNvPr id="168" name="image21.png">
              <a:hlinkClick r:id="rId2" invalidUrl="" action="" tgtFrame="" tooltip="" history="1" highlightClick="0" endSnd="0"/>
            </p:cNvPr>
            <p:cNvPicPr>
              <a:picLocks noChangeAspect="1"/>
            </p:cNvPicPr>
            <p:nvPr/>
          </p:nvPicPr>
          <p:blipFill>
            <a:blip r:embed="rId3">
              <a:extLst/>
            </a:blip>
            <a:stretch>
              <a:fillRect/>
            </a:stretch>
          </p:blipFill>
          <p:spPr>
            <a:xfrm>
              <a:off x="2474532" y="0"/>
              <a:ext cx="2021283" cy="394228"/>
            </a:xfrm>
            <a:prstGeom prst="rect">
              <a:avLst/>
            </a:prstGeom>
            <a:ln w="12700" cap="flat">
              <a:noFill/>
              <a:miter lim="400000"/>
            </a:ln>
            <a:effectLst/>
          </p:spPr>
        </p:pic>
        <p:sp>
          <p:nvSpPr>
            <p:cNvPr id="169" name="Shape 169"/>
            <p:cNvSpPr/>
            <p:nvPr/>
          </p:nvSpPr>
          <p:spPr>
            <a:xfrm>
              <a:off x="-1" y="75852"/>
              <a:ext cx="2227073" cy="26924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gn="ctr">
                <a:defRPr b="1" sz="1400">
                  <a:solidFill>
                    <a:srgbClr val="8D8D8D"/>
                  </a:solidFill>
                  <a:latin typeface="メイリオ"/>
                  <a:ea typeface="メイリオ"/>
                  <a:cs typeface="メイリオ"/>
                  <a:sym typeface="メイリオ"/>
                </a:defRPr>
              </a:lvl1pPr>
            </a:lstStyle>
            <a:p>
              <a:pPr>
                <a:defRPr>
                  <a:latin typeface="Century Gothic"/>
                  <a:ea typeface="Century Gothic"/>
                  <a:cs typeface="Century Gothic"/>
                  <a:sym typeface="Century Gothic"/>
                </a:defRPr>
              </a:pPr>
              <a:r>
                <a:rPr>
                  <a:latin typeface="メイリオ"/>
                  <a:ea typeface="メイリオ"/>
                  <a:cs typeface="メイリオ"/>
                  <a:sym typeface="メイリオ"/>
                </a:rPr>
                <a:t>パークフィールド株式会社</a:t>
              </a:r>
            </a:p>
          </p:txBody>
        </p:sp>
      </p:grpSp>
      <p:sp>
        <p:nvSpPr>
          <p:cNvPr id="171" name="Shape 171"/>
          <p:cNvSpPr/>
          <p:nvPr/>
        </p:nvSpPr>
        <p:spPr>
          <a:xfrm>
            <a:off x="2566984" y="4206330"/>
            <a:ext cx="7063276" cy="1"/>
          </a:xfrm>
          <a:prstGeom prst="line">
            <a:avLst/>
          </a:prstGeom>
          <a:ln w="6350">
            <a:solidFill>
              <a:srgbClr val="808080"/>
            </a:solidFill>
            <a:miter/>
          </a:ln>
        </p:spPr>
        <p:txBody>
          <a:bodyPr lIns="45719" rIns="45719"/>
          <a:lstStyle/>
          <a:p>
            <a:pPr/>
          </a:p>
        </p:txBody>
      </p:sp>
      <p:sp>
        <p:nvSpPr>
          <p:cNvPr id="172" name="Shape 172"/>
          <p:cNvSpPr/>
          <p:nvPr>
            <p:ph type="title"/>
          </p:nvPr>
        </p:nvSpPr>
        <p:spPr>
          <a:prstGeom prst="rect">
            <a:avLst/>
          </a:prstGeom>
        </p:spPr>
        <p:txBody>
          <a:bodyPr/>
          <a:lstStyle>
            <a:lvl1pPr>
              <a:defRPr>
                <a:latin typeface="メイリオ"/>
                <a:ea typeface="メイリオ"/>
                <a:cs typeface="メイリオ"/>
                <a:sym typeface="メイリオ"/>
              </a:defRPr>
            </a:lvl1pPr>
          </a:lstStyle>
          <a:p>
            <a:pPr>
              <a:defRPr>
                <a:latin typeface="Century Gothic"/>
                <a:ea typeface="Century Gothic"/>
                <a:cs typeface="Century Gothic"/>
                <a:sym typeface="Century Gothic"/>
              </a:defRPr>
            </a:pPr>
            <a:r>
              <a:rPr>
                <a:latin typeface="メイリオ"/>
                <a:ea typeface="メイリオ"/>
                <a:cs typeface="メイリオ"/>
                <a:sym typeface="メイリオ"/>
              </a:rPr>
              <a:t>お問い合わせ</a:t>
            </a:r>
          </a:p>
        </p:txBody>
      </p:sp>
      <p:sp>
        <p:nvSpPr>
          <p:cNvPr id="173" name="Shape 173"/>
          <p:cNvSpPr/>
          <p:nvPr>
            <p:ph type="sldNum" sz="quarter" idx="2"/>
          </p:nvPr>
        </p:nvSpPr>
        <p:spPr>
          <a:xfrm>
            <a:off x="11900907" y="6326505"/>
            <a:ext cx="189494" cy="28194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174" name="Shape 174"/>
          <p:cNvSpPr/>
          <p:nvPr/>
        </p:nvSpPr>
        <p:spPr>
          <a:xfrm>
            <a:off x="5076502" y="3027272"/>
            <a:ext cx="4292251" cy="981558"/>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marL="90487" indent="-90487" algn="just">
              <a:buSzPct val="100000"/>
              <a:buFont typeface="Arial"/>
              <a:buChar char="•"/>
              <a:defRPr sz="900">
                <a:solidFill>
                  <a:srgbClr val="8D8D8D"/>
                </a:solidFill>
              </a:defRPr>
            </a:pPr>
            <a:r>
              <a:rPr>
                <a:latin typeface="メイリオ"/>
                <a:ea typeface="メイリオ"/>
                <a:cs typeface="メイリオ"/>
                <a:sym typeface="メイリオ"/>
              </a:rPr>
              <a:t>お電話での対応は行っておりません。</a:t>
            </a:r>
            <a:r>
              <a:t>WEB</a:t>
            </a:r>
            <a:r>
              <a:rPr>
                <a:latin typeface="メイリオ"/>
                <a:ea typeface="メイリオ"/>
                <a:cs typeface="メイリオ"/>
                <a:sym typeface="メイリオ"/>
              </a:rPr>
              <a:t>フォームもしくはメール、チャットでの受付に、メールにて回答する形でサポートいたします。</a:t>
            </a:r>
            <a:endParaRPr>
              <a:latin typeface="メイリオ"/>
              <a:ea typeface="メイリオ"/>
              <a:cs typeface="メイリオ"/>
              <a:sym typeface="メイリオ"/>
            </a:endParaRPr>
          </a:p>
          <a:p>
            <a:pPr marL="90487" indent="-90487" algn="just">
              <a:buSzPct val="100000"/>
              <a:buFont typeface="Arial"/>
              <a:buChar char="•"/>
              <a:defRPr sz="900">
                <a:solidFill>
                  <a:srgbClr val="8D8D8D"/>
                </a:solidFill>
              </a:defRPr>
            </a:pPr>
            <a:r>
              <a:rPr>
                <a:latin typeface="メイリオ"/>
                <a:ea typeface="メイリオ"/>
                <a:cs typeface="メイリオ"/>
                <a:sym typeface="メイリオ"/>
              </a:rPr>
              <a:t>原則として</a:t>
            </a:r>
            <a:r>
              <a:t>48</a:t>
            </a:r>
            <a:r>
              <a:rPr>
                <a:latin typeface="メイリオ"/>
                <a:ea typeface="メイリオ"/>
                <a:cs typeface="メイリオ"/>
                <a:sym typeface="メイリオ"/>
              </a:rPr>
              <a:t>時間以内に回答します。ただし専門性の高い質問の場合、お時間をいただく場合もございます。予めご了承ください。</a:t>
            </a:r>
            <a:endParaRPr>
              <a:latin typeface="メイリオ"/>
              <a:ea typeface="メイリオ"/>
              <a:cs typeface="メイリオ"/>
              <a:sym typeface="メイリオ"/>
            </a:endParaRPr>
          </a:p>
          <a:p>
            <a:pPr marL="90487" indent="-90487" algn="just">
              <a:buSzPct val="100000"/>
              <a:buFont typeface="Arial"/>
              <a:buChar char="•"/>
              <a:defRPr sz="900">
                <a:solidFill>
                  <a:srgbClr val="8D8D8D"/>
                </a:solidFill>
              </a:defRPr>
            </a:pPr>
            <a:r>
              <a:rPr>
                <a:latin typeface="メイリオ"/>
                <a:ea typeface="メイリオ"/>
                <a:cs typeface="メイリオ"/>
                <a:sym typeface="メイリオ"/>
              </a:rPr>
              <a:t>受付時間：平日 </a:t>
            </a:r>
            <a:r>
              <a:t>10</a:t>
            </a:r>
            <a:r>
              <a:rPr>
                <a:latin typeface="メイリオ"/>
                <a:ea typeface="メイリオ"/>
                <a:cs typeface="メイリオ"/>
                <a:sym typeface="メイリオ"/>
              </a:rPr>
              <a:t>時～</a:t>
            </a:r>
            <a:r>
              <a:t>18</a:t>
            </a:r>
            <a:r>
              <a:rPr>
                <a:latin typeface="メイリオ"/>
                <a:ea typeface="メイリオ"/>
                <a:cs typeface="メイリオ"/>
                <a:sym typeface="メイリオ"/>
              </a:rPr>
              <a:t>時／土日祝日、お盆休み、年末年始休みを除きます。</a:t>
            </a:r>
          </a:p>
        </p:txBody>
      </p:sp>
      <p:grpSp>
        <p:nvGrpSpPr>
          <p:cNvPr id="179" name="Group 179"/>
          <p:cNvGrpSpPr/>
          <p:nvPr/>
        </p:nvGrpSpPr>
        <p:grpSpPr>
          <a:xfrm>
            <a:off x="5076503" y="2120545"/>
            <a:ext cx="4662783" cy="834997"/>
            <a:chOff x="0" y="0"/>
            <a:chExt cx="4662782" cy="834995"/>
          </a:xfrm>
        </p:grpSpPr>
        <p:grpSp>
          <p:nvGrpSpPr>
            <p:cNvPr id="177" name="Group 177"/>
            <p:cNvGrpSpPr/>
            <p:nvPr/>
          </p:nvGrpSpPr>
          <p:grpSpPr>
            <a:xfrm>
              <a:off x="79395" y="311755"/>
              <a:ext cx="4212747" cy="523241"/>
              <a:chOff x="0" y="0"/>
              <a:chExt cx="4212746" cy="523240"/>
            </a:xfrm>
          </p:grpSpPr>
          <p:sp>
            <p:nvSpPr>
              <p:cNvPr id="175" name="Shape 175"/>
              <p:cNvSpPr/>
              <p:nvPr/>
            </p:nvSpPr>
            <p:spPr>
              <a:xfrm>
                <a:off x="424639" y="0"/>
                <a:ext cx="3788108" cy="52324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defRPr b="1" sz="2800">
                    <a:solidFill>
                      <a:srgbClr val="8D8D8D"/>
                    </a:solidFill>
                  </a:defRPr>
                </a:lvl1pPr>
              </a:lstStyle>
              <a:p>
                <a:pPr/>
                <a:r>
                  <a:t>info@cloud-revo.com</a:t>
                </a:r>
              </a:p>
            </p:txBody>
          </p:sp>
          <p:pic>
            <p:nvPicPr>
              <p:cNvPr id="176" name="image22.pdf"/>
              <p:cNvPicPr>
                <a:picLocks noChangeAspect="1"/>
              </p:cNvPicPr>
              <p:nvPr/>
            </p:nvPicPr>
            <p:blipFill>
              <a:blip r:embed="rId4">
                <a:extLst/>
              </a:blip>
              <a:stretch>
                <a:fillRect/>
              </a:stretch>
            </p:blipFill>
            <p:spPr>
              <a:xfrm>
                <a:off x="0" y="148173"/>
                <a:ext cx="357964" cy="266701"/>
              </a:xfrm>
              <a:prstGeom prst="rect">
                <a:avLst/>
              </a:prstGeom>
              <a:ln w="12700" cap="flat">
                <a:noFill/>
                <a:miter lim="400000"/>
              </a:ln>
              <a:effectLst/>
            </p:spPr>
          </p:pic>
        </p:grpSp>
        <p:sp>
          <p:nvSpPr>
            <p:cNvPr id="178" name="Shape 178"/>
            <p:cNvSpPr/>
            <p:nvPr/>
          </p:nvSpPr>
          <p:spPr>
            <a:xfrm>
              <a:off x="0" y="0"/>
              <a:ext cx="4662783" cy="3073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lvl1pPr>
                <a:defRPr b="1" sz="1400">
                  <a:solidFill>
                    <a:srgbClr val="8D8D8D"/>
                  </a:solidFill>
                  <a:latin typeface="メイリオ"/>
                  <a:ea typeface="メイリオ"/>
                  <a:cs typeface="メイリオ"/>
                  <a:sym typeface="メイリオ"/>
                </a:defRPr>
              </a:lvl1pPr>
            </a:lstStyle>
            <a:p>
              <a:pPr>
                <a:defRPr>
                  <a:latin typeface="Century Gothic"/>
                  <a:ea typeface="Century Gothic"/>
                  <a:cs typeface="Century Gothic"/>
                  <a:sym typeface="Century Gothic"/>
                </a:defRPr>
              </a:pPr>
              <a:r>
                <a:rPr>
                  <a:latin typeface="メイリオ"/>
                  <a:ea typeface="メイリオ"/>
                  <a:cs typeface="メイリオ"/>
                  <a:sym typeface="メイリオ"/>
                </a:rPr>
                <a:t>クレラボ 日本語ヘルプデスク</a:t>
              </a:r>
            </a:p>
          </p:txBody>
        </p:sp>
      </p:grpSp>
      <p:pic>
        <p:nvPicPr>
          <p:cNvPr id="180" name="image23.jpeg">
            <a:hlinkClick r:id="rId5" invalidUrl="" action="" tgtFrame="" tooltip="" history="1" highlightClick="0" endSnd="0"/>
          </p:cNvPr>
          <p:cNvPicPr>
            <a:picLocks noChangeAspect="1"/>
          </p:cNvPicPr>
          <p:nvPr/>
        </p:nvPicPr>
        <p:blipFill>
          <a:blip r:embed="rId6">
            <a:extLst/>
          </a:blip>
          <a:stretch>
            <a:fillRect/>
          </a:stretch>
        </p:blipFill>
        <p:spPr>
          <a:xfrm>
            <a:off x="2722085" y="2040521"/>
            <a:ext cx="2196001" cy="1830001"/>
          </a:xfrm>
          <a:prstGeom prst="rect">
            <a:avLst/>
          </a:prstGeom>
          <a:ln w="12700">
            <a:miter lim="400000"/>
          </a:ln>
        </p:spPr>
      </p:pic>
    </p:spTree>
  </p:cSld>
  <p:clrMapOvr>
    <a:masterClrMapping/>
  </p:clrMapOvr>
  <p:transition xmlns:p14="http://schemas.microsoft.com/office/powerpoint/2010/main" spd="med" advClick="1" p14:dur="1000"/>
</p:sld>
</file>

<file path=ppt/theme/theme1.xml><?xml version="1.0" encoding="utf-8"?>
<a:theme xmlns:a="http://schemas.openxmlformats.org/drawingml/2006/main" xmlns:r="http://schemas.openxmlformats.org/officeDocument/2006/relationships" name="Office テーマ">
  <a:themeElements>
    <a:clrScheme name="Office テーマ">
      <a:dk1>
        <a:srgbClr val="000000"/>
      </a:dk1>
      <a:lt1>
        <a:srgbClr val="FFFFFF"/>
      </a:lt1>
      <a:dk2>
        <a:srgbClr val="A7A7A7"/>
      </a:dk2>
      <a:lt2>
        <a:srgbClr val="535353"/>
      </a:lt2>
      <a:accent1>
        <a:srgbClr val="4472C4"/>
      </a:accent1>
      <a:accent2>
        <a:srgbClr val="ED7D31"/>
      </a:accent2>
      <a:accent3>
        <a:srgbClr val="A5A5A5"/>
      </a:accent3>
      <a:accent4>
        <a:srgbClr val="FFC000"/>
      </a:accent4>
      <a:accent5>
        <a:srgbClr val="5B9BD5"/>
      </a:accent5>
      <a:accent6>
        <a:srgbClr val="70AD47"/>
      </a:accent6>
      <a:hlink>
        <a:srgbClr val="0000FF"/>
      </a:hlink>
      <a:folHlink>
        <a:srgbClr val="FF00FF"/>
      </a:folHlink>
    </a:clrScheme>
    <a:fontScheme name="Office テーマ">
      <a:majorFont>
        <a:latin typeface="游ゴシック"/>
        <a:ea typeface="游ゴシック"/>
        <a:cs typeface="游ゴシック"/>
      </a:majorFont>
      <a:minorFont>
        <a:latin typeface="Helvetica"/>
        <a:ea typeface="Helvetica"/>
        <a:cs typeface="Helvetica"/>
      </a:minorFont>
    </a:fontScheme>
    <a:fmtScheme name="Office テーマ">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Century Gothic"/>
            <a:ea typeface="Century Gothic"/>
            <a:cs typeface="Century Gothic"/>
            <a:sym typeface="Century Gothic"/>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Century Gothic"/>
            <a:ea typeface="Century Gothic"/>
            <a:cs typeface="Century Gothic"/>
            <a:sym typeface="Century Gothic"/>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Office テーマ">
  <a:themeElements>
    <a:clrScheme name="Office テーマ">
      <a:dk1>
        <a:srgbClr val="000000"/>
      </a:dk1>
      <a:lt1>
        <a:srgbClr val="FFFFFF"/>
      </a:lt1>
      <a:dk2>
        <a:srgbClr val="A7A7A7"/>
      </a:dk2>
      <a:lt2>
        <a:srgbClr val="535353"/>
      </a:lt2>
      <a:accent1>
        <a:srgbClr val="4472C4"/>
      </a:accent1>
      <a:accent2>
        <a:srgbClr val="ED7D31"/>
      </a:accent2>
      <a:accent3>
        <a:srgbClr val="A5A5A5"/>
      </a:accent3>
      <a:accent4>
        <a:srgbClr val="FFC000"/>
      </a:accent4>
      <a:accent5>
        <a:srgbClr val="5B9BD5"/>
      </a:accent5>
      <a:accent6>
        <a:srgbClr val="70AD47"/>
      </a:accent6>
      <a:hlink>
        <a:srgbClr val="0000FF"/>
      </a:hlink>
      <a:folHlink>
        <a:srgbClr val="FF00FF"/>
      </a:folHlink>
    </a:clrScheme>
    <a:fontScheme name="Office テーマ">
      <a:majorFont>
        <a:latin typeface="游ゴシック"/>
        <a:ea typeface="游ゴシック"/>
        <a:cs typeface="游ゴシック"/>
      </a:majorFont>
      <a:minorFont>
        <a:latin typeface="Helvetica"/>
        <a:ea typeface="Helvetica"/>
        <a:cs typeface="Helvetica"/>
      </a:minorFont>
    </a:fontScheme>
    <a:fmtScheme name="Office テーマ">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Century Gothic"/>
            <a:ea typeface="Century Gothic"/>
            <a:cs typeface="Century Gothic"/>
            <a:sym typeface="Century Gothic"/>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Century Gothic"/>
            <a:ea typeface="Century Gothic"/>
            <a:cs typeface="Century Gothic"/>
            <a:sym typeface="Century Gothic"/>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